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1" r:id="rId4"/>
    <p:sldId id="262" r:id="rId5"/>
    <p:sldId id="263" r:id="rId6"/>
    <p:sldId id="264" r:id="rId7"/>
    <p:sldId id="265" r:id="rId8"/>
    <p:sldId id="266" r:id="rId9"/>
    <p:sldId id="267" r:id="rId10"/>
    <p:sldId id="269" r:id="rId11"/>
    <p:sldId id="281" r:id="rId12"/>
    <p:sldId id="270" r:id="rId13"/>
    <p:sldId id="271" r:id="rId14"/>
    <p:sldId id="272" r:id="rId15"/>
    <p:sldId id="274" r:id="rId16"/>
    <p:sldId id="275" r:id="rId17"/>
    <p:sldId id="276" r:id="rId18"/>
    <p:sldId id="277" r:id="rId19"/>
    <p:sldId id="278" r:id="rId20"/>
    <p:sldId id="279" r:id="rId21"/>
    <p:sldId id="268"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2" autoAdjust="0"/>
    <p:restoredTop sz="94660"/>
  </p:normalViewPr>
  <p:slideViewPr>
    <p:cSldViewPr snapToGrid="0">
      <p:cViewPr varScale="1">
        <p:scale>
          <a:sx n="158" d="100"/>
          <a:sy n="158" d="100"/>
        </p:scale>
        <p:origin x="10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513F-D640-D7B5-54A5-B1E79089D6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4A25ED-DBD6-6DC0-C4D1-85BA43F89D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2B3856-9CB1-A939-B647-4694AEDB3DDC}"/>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2C97613E-1D5E-DB66-1968-9221B656A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4C427-E878-DB15-8206-710A4F2B19F3}"/>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96976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64EF-68B0-76B2-034A-1095596035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96E23C-0325-5FEF-7428-102EACBC29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E7F57-42EA-0A97-A860-E2E7B010AB0F}"/>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FBB812D0-14AA-48D3-CDCC-044AA345F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BD9E9-B9CF-331D-7D09-0A2C8BB171F2}"/>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2719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182ED1-D6F1-CE40-BBAF-CDA2F5E69F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9FBCE0-3440-C406-4F98-B2900C740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00990-4DFA-CE59-E251-8100D09F62FA}"/>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18F2B85A-BF4B-43BF-765E-7F0376F56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58AD0-5839-5079-0DD5-D241448B14F8}"/>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1683106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DD79-62CB-3F0D-6CC2-62473F62DC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631EA-3302-F6C0-8AEE-F2A7618F5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453B0-4313-895D-D660-32009D5CC8D8}"/>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DE043F37-6F62-FB0C-66AF-341F02884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12090-B74B-C5DB-006D-CCF92C835510}"/>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351626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8B95-BB84-53F6-75E5-884DA7CFC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7C0193-1998-7EB9-AD68-F73F64636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692E50-AC04-6588-FAD6-5D9A645D2FEE}"/>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544532EC-1254-E571-E632-E43A24C51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87430-DC05-491D-FB1E-C006682C7B02}"/>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810201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5C08-A7B6-FE2E-5FAB-469E0C361D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396DB-BB19-FB54-94FC-061418ECC9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E0697B-185F-BB05-E0EF-30372CF6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264BB0-D926-9F59-FBE5-41C34B1C9F3E}"/>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6" name="Footer Placeholder 5">
            <a:extLst>
              <a:ext uri="{FF2B5EF4-FFF2-40B4-BE49-F238E27FC236}">
                <a16:creationId xmlns:a16="http://schemas.microsoft.com/office/drawing/2014/main" id="{A1CF9C1E-CE0B-0D64-B688-B6E8AB287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58486-ACE3-91B3-405C-17D93BC885CA}"/>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107832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777D-BECA-9320-E377-3F685274D0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B81312-03B2-2D21-D73F-AFD25777B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1745B-C16A-BF62-18CC-4253425B7D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7886E-4ED8-A794-A619-CF88AAD93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EF4C0-F988-B2DD-E028-2FAF50321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58E33-124F-4D9E-C264-B70FF1201FFE}"/>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8" name="Footer Placeholder 7">
            <a:extLst>
              <a:ext uri="{FF2B5EF4-FFF2-40B4-BE49-F238E27FC236}">
                <a16:creationId xmlns:a16="http://schemas.microsoft.com/office/drawing/2014/main" id="{8C3B017D-869A-9BE8-4732-6697A03F25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309651-DA77-4B6C-8D8F-63884D7AB41C}"/>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264646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ACE1-EB99-F860-66FA-912C520715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21C4B8-57BD-8C25-B029-EDA19E6607E1}"/>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4" name="Footer Placeholder 3">
            <a:extLst>
              <a:ext uri="{FF2B5EF4-FFF2-40B4-BE49-F238E27FC236}">
                <a16:creationId xmlns:a16="http://schemas.microsoft.com/office/drawing/2014/main" id="{5C2A9562-B463-9329-C888-3E6E1DC8C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8343D-5341-448C-8499-A0D952C8B454}"/>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347195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2EF23-6085-7EF0-8D68-415186D3180D}"/>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3" name="Footer Placeholder 2">
            <a:extLst>
              <a:ext uri="{FF2B5EF4-FFF2-40B4-BE49-F238E27FC236}">
                <a16:creationId xmlns:a16="http://schemas.microsoft.com/office/drawing/2014/main" id="{274C27C9-48BE-5C4A-5565-BA9F5CCC54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F04C1D-70FC-7977-A82D-C107824AC963}"/>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714232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CC16-3353-5604-3A1E-067C46538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FC0CE5-3E8E-1941-1C01-6A7FF5BD49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C359AA-A870-96E5-D83F-68516B89D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DF3E12-FC84-592B-1AAD-62FDD46F4832}"/>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6" name="Footer Placeholder 5">
            <a:extLst>
              <a:ext uri="{FF2B5EF4-FFF2-40B4-BE49-F238E27FC236}">
                <a16:creationId xmlns:a16="http://schemas.microsoft.com/office/drawing/2014/main" id="{6A3C7F80-1AD7-EE64-294F-EF256EB85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40F-19F2-D002-8EC5-19EF2D4F1EB3}"/>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23839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1E32-E3B2-743D-8D0B-FB83B52649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DF1136-EC0F-4F44-6C09-9B6F5A467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7C3E2-B7D6-4A99-11A4-B205E7D4B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B26BC-45C9-CBB6-C17D-07949D2D5BD6}"/>
              </a:ext>
            </a:extLst>
          </p:cNvPr>
          <p:cNvSpPr>
            <a:spLocks noGrp="1"/>
          </p:cNvSpPr>
          <p:nvPr>
            <p:ph type="dt" sz="half" idx="10"/>
          </p:nvPr>
        </p:nvSpPr>
        <p:spPr/>
        <p:txBody>
          <a:bodyPr/>
          <a:lstStyle/>
          <a:p>
            <a:fld id="{36DBB007-8AA8-45D2-8137-050EC19BAAE0}" type="datetimeFigureOut">
              <a:rPr lang="en-US" smtClean="0"/>
              <a:t>5/5/2022</a:t>
            </a:fld>
            <a:endParaRPr lang="en-US"/>
          </a:p>
        </p:txBody>
      </p:sp>
      <p:sp>
        <p:nvSpPr>
          <p:cNvPr id="6" name="Footer Placeholder 5">
            <a:extLst>
              <a:ext uri="{FF2B5EF4-FFF2-40B4-BE49-F238E27FC236}">
                <a16:creationId xmlns:a16="http://schemas.microsoft.com/office/drawing/2014/main" id="{AF2CAB3E-D351-67CD-50D1-99E5B310A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35C63-BB6D-8149-C518-EF73E44B0B42}"/>
              </a:ext>
            </a:extLst>
          </p:cNvPr>
          <p:cNvSpPr>
            <a:spLocks noGrp="1"/>
          </p:cNvSpPr>
          <p:nvPr>
            <p:ph type="sldNum" sz="quarter" idx="12"/>
          </p:nvPr>
        </p:nvSpPr>
        <p:spPr/>
        <p:txBody>
          <a:bodyPr/>
          <a:lstStyle/>
          <a:p>
            <a:fld id="{FB5241C9-DF30-4D7E-9565-E3E928200E57}" type="slidenum">
              <a:rPr lang="en-US" smtClean="0"/>
              <a:t>‹#›</a:t>
            </a:fld>
            <a:endParaRPr lang="en-US"/>
          </a:p>
        </p:txBody>
      </p:sp>
    </p:spTree>
    <p:extLst>
      <p:ext uri="{BB962C8B-B14F-4D97-AF65-F5344CB8AC3E}">
        <p14:creationId xmlns:p14="http://schemas.microsoft.com/office/powerpoint/2010/main" val="289843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3C78AF-496F-F57D-FBFF-0DAE921F8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08C143-2ADD-8455-525A-707F653BA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8DFE3-363D-311D-1FD3-DD5514E89D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BB007-8AA8-45D2-8137-050EC19BAAE0}" type="datetimeFigureOut">
              <a:rPr lang="en-US" smtClean="0"/>
              <a:t>5/5/2022</a:t>
            </a:fld>
            <a:endParaRPr lang="en-US"/>
          </a:p>
        </p:txBody>
      </p:sp>
      <p:sp>
        <p:nvSpPr>
          <p:cNvPr id="5" name="Footer Placeholder 4">
            <a:extLst>
              <a:ext uri="{FF2B5EF4-FFF2-40B4-BE49-F238E27FC236}">
                <a16:creationId xmlns:a16="http://schemas.microsoft.com/office/drawing/2014/main" id="{BC5FDE78-74EF-DC5B-C456-93761DD938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55CF6-6F5A-9F04-2303-E94D598A55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5241C9-DF30-4D7E-9565-E3E928200E57}" type="slidenum">
              <a:rPr lang="en-US" smtClean="0"/>
              <a:t>‹#›</a:t>
            </a:fld>
            <a:endParaRPr lang="en-US"/>
          </a:p>
        </p:txBody>
      </p:sp>
    </p:spTree>
    <p:extLst>
      <p:ext uri="{BB962C8B-B14F-4D97-AF65-F5344CB8AC3E}">
        <p14:creationId xmlns:p14="http://schemas.microsoft.com/office/powerpoint/2010/main" val="3882159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aws-samples/cloud-experiments/tree/master/experiments/notebooks/exploring-data" TargetMode="External"/><Relationship Id="rId3" Type="http://schemas.openxmlformats.org/officeDocument/2006/relationships/slideLayout" Target="../slideLayouts/slideLayout2.xml"/><Relationship Id="rId7" Type="http://schemas.openxmlformats.org/officeDocument/2006/relationships/hyperlink" Target="https://aws.amazon.com/blogs/machine-learning/machine-learning-on-distributed-dask-using-amazon-sagemaker-and-aws-fargate/"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1.nyc.gov/site/tlc/about/tlc-trip-record-data.page" TargetMode="External"/><Relationship Id="rId5" Type="http://schemas.openxmlformats.org/officeDocument/2006/relationships/hyperlink" Target="https://registry.opendata.aws/" TargetMode="External"/><Relationship Id="rId10" Type="http://schemas.openxmlformats.org/officeDocument/2006/relationships/image" Target="../media/image2.png"/><Relationship Id="rId4" Type="http://schemas.openxmlformats.org/officeDocument/2006/relationships/hyperlink" Target="https://github.com/SanketRevadigar/ITCS-6100---BDA" TargetMode="External"/><Relationship Id="rId9" Type="http://schemas.openxmlformats.org/officeDocument/2006/relationships/hyperlink" Target="https://www.techtarget.com/searchbusinessanalytics/definition/data-preparation#:~:text=Data%20preparation%20is%20the%20process,analytics%20and%20data%20visualization%20applications"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em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em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ck of magazines on table">
            <a:extLst>
              <a:ext uri="{FF2B5EF4-FFF2-40B4-BE49-F238E27FC236}">
                <a16:creationId xmlns:a16="http://schemas.microsoft.com/office/drawing/2014/main" id="{C78FA0C1-36E0-40C3-8B5D-71A61F6A07B9}"/>
              </a:ext>
            </a:extLst>
          </p:cNvPr>
          <p:cNvPicPr>
            <a:picLocks noChangeAspect="1"/>
          </p:cNvPicPr>
          <p:nvPr/>
        </p:nvPicPr>
        <p:blipFill rotWithShape="1">
          <a:blip r:embed="rId4"/>
          <a:srcRect t="13056" b="2675"/>
          <a:stretch/>
        </p:blipFill>
        <p:spPr>
          <a:xfrm>
            <a:off x="0" y="-10348"/>
            <a:ext cx="12191980" cy="6857990"/>
          </a:xfrm>
          <a:prstGeom prst="rect">
            <a:avLst/>
          </a:prstGeom>
          <a:effectLst>
            <a:outerShdw blurRad="1270000" sx="1000" sy="1000" algn="ctr" rotWithShape="0">
              <a:srgbClr val="000000">
                <a:alpha val="61000"/>
              </a:srgbClr>
            </a:outerShdw>
          </a:effectLst>
        </p:spPr>
      </p:pic>
      <p:sp>
        <p:nvSpPr>
          <p:cNvPr id="2" name="Title 1">
            <a:extLst>
              <a:ext uri="{FF2B5EF4-FFF2-40B4-BE49-F238E27FC236}">
                <a16:creationId xmlns:a16="http://schemas.microsoft.com/office/drawing/2014/main" id="{292C4D75-3600-4384-AC81-9C38C8416192}"/>
              </a:ext>
            </a:extLst>
          </p:cNvPr>
          <p:cNvSpPr>
            <a:spLocks noGrp="1"/>
          </p:cNvSpPr>
          <p:nvPr>
            <p:ph type="ctrTitle"/>
          </p:nvPr>
        </p:nvSpPr>
        <p:spPr>
          <a:xfrm>
            <a:off x="0" y="1794045"/>
            <a:ext cx="11967826" cy="5053597"/>
          </a:xfrm>
        </p:spPr>
        <p:txBody>
          <a:bodyPr anchor="b">
            <a:normAutofit fontScale="90000"/>
          </a:bodyPr>
          <a:lstStyle/>
          <a:p>
            <a:br>
              <a:rPr lang="en-US" dirty="0"/>
            </a:br>
            <a:r>
              <a:rPr lang="en-US" dirty="0">
                <a:latin typeface="+mn-lt"/>
              </a:rPr>
              <a:t> </a:t>
            </a:r>
            <a:r>
              <a:rPr lang="en-US" b="1" dirty="0">
                <a:latin typeface="+mn-lt"/>
              </a:rPr>
              <a:t>New York City Taxi and Limousine Commission (TLC) Trip Record Data</a:t>
            </a:r>
            <a:br>
              <a:rPr lang="en-US" sz="4000" dirty="0">
                <a:latin typeface="+mn-lt"/>
                <a:cs typeface="Aharoni" panose="020B0604020202020204" pitchFamily="2" charset="-79"/>
              </a:rPr>
            </a:br>
            <a:br>
              <a:rPr lang="en-US" sz="4000" dirty="0">
                <a:latin typeface="+mn-lt"/>
                <a:cs typeface="Aharoni" panose="020B0604020202020204" pitchFamily="2" charset="-79"/>
              </a:rPr>
            </a:br>
            <a:r>
              <a:rPr lang="en-US" sz="3100" dirty="0">
                <a:latin typeface="+mn-lt"/>
                <a:cs typeface="Aharoni" panose="020B0604020202020204" pitchFamily="2" charset="-79"/>
              </a:rPr>
              <a:t>By</a:t>
            </a:r>
            <a:r>
              <a:rPr lang="en-US" sz="4000" dirty="0">
                <a:latin typeface="+mn-lt"/>
                <a:cs typeface="Aharoni" panose="020B0604020202020204" pitchFamily="2" charset="-79"/>
              </a:rPr>
              <a:t> </a:t>
            </a:r>
            <a:br>
              <a:rPr lang="en-US" sz="4000" dirty="0">
                <a:latin typeface="+mn-lt"/>
                <a:cs typeface="Aharoni" panose="020B0604020202020204" pitchFamily="2" charset="-79"/>
              </a:rPr>
            </a:br>
            <a:r>
              <a:rPr lang="en-US" sz="2700" dirty="0" err="1">
                <a:latin typeface="+mn-lt"/>
                <a:cs typeface="Aharoni" panose="020B0604020202020204" pitchFamily="2" charset="-79"/>
              </a:rPr>
              <a:t>Sanket</a:t>
            </a:r>
            <a:r>
              <a:rPr lang="en-US" sz="2700" dirty="0">
                <a:latin typeface="+mn-lt"/>
                <a:cs typeface="Aharoni" panose="020B0604020202020204" pitchFamily="2" charset="-79"/>
              </a:rPr>
              <a:t> </a:t>
            </a:r>
            <a:r>
              <a:rPr lang="en-US" sz="2700" dirty="0" err="1">
                <a:latin typeface="+mn-lt"/>
                <a:cs typeface="Aharoni" panose="020B0604020202020204" pitchFamily="2" charset="-79"/>
              </a:rPr>
              <a:t>Revadigar</a:t>
            </a:r>
            <a:br>
              <a:rPr lang="en-US" sz="2700" dirty="0">
                <a:latin typeface="+mn-lt"/>
                <a:cs typeface="Aharoni" panose="020B0604020202020204" pitchFamily="2" charset="-79"/>
              </a:rPr>
            </a:br>
            <a:r>
              <a:rPr lang="en-US" sz="2700" dirty="0" err="1">
                <a:latin typeface="+mn-lt"/>
                <a:cs typeface="Aharoni" panose="020B0604020202020204" pitchFamily="2" charset="-79"/>
              </a:rPr>
              <a:t>Srushti</a:t>
            </a:r>
            <a:r>
              <a:rPr lang="en-US" sz="2700" dirty="0">
                <a:latin typeface="+mn-lt"/>
                <a:cs typeface="Aharoni" panose="020B0604020202020204" pitchFamily="2" charset="-79"/>
              </a:rPr>
              <a:t> </a:t>
            </a:r>
            <a:r>
              <a:rPr lang="en-US" sz="2700" dirty="0" err="1">
                <a:latin typeface="+mn-lt"/>
                <a:cs typeface="Aharoni" panose="020B0604020202020204" pitchFamily="2" charset="-79"/>
              </a:rPr>
              <a:t>Khot</a:t>
            </a:r>
            <a:br>
              <a:rPr lang="en-US" sz="2700" dirty="0">
                <a:latin typeface="+mn-lt"/>
                <a:cs typeface="Aharoni" panose="020B0604020202020204" pitchFamily="2" charset="-79"/>
              </a:rPr>
            </a:br>
            <a:r>
              <a:rPr lang="en-US" sz="2700" dirty="0" err="1">
                <a:latin typeface="+mn-lt"/>
                <a:cs typeface="Aharoni" panose="020B0604020202020204" pitchFamily="2" charset="-79"/>
              </a:rPr>
              <a:t>Sharat</a:t>
            </a:r>
            <a:r>
              <a:rPr lang="en-US" sz="2700" dirty="0">
                <a:latin typeface="+mn-lt"/>
                <a:cs typeface="Aharoni" panose="020B0604020202020204" pitchFamily="2" charset="-79"/>
              </a:rPr>
              <a:t> </a:t>
            </a:r>
            <a:r>
              <a:rPr lang="en-US" sz="2700" dirty="0" err="1">
                <a:latin typeface="+mn-lt"/>
                <a:cs typeface="Aharoni" panose="020B0604020202020204" pitchFamily="2" charset="-79"/>
              </a:rPr>
              <a:t>Sindoor</a:t>
            </a:r>
            <a:br>
              <a:rPr lang="en-US" sz="2700" dirty="0">
                <a:latin typeface="+mn-lt"/>
                <a:cs typeface="Aharoni" panose="020B0604020202020204" pitchFamily="2" charset="-79"/>
              </a:rPr>
            </a:br>
            <a:r>
              <a:rPr lang="en-US" sz="2700" dirty="0">
                <a:latin typeface="+mn-lt"/>
                <a:cs typeface="Aharoni" panose="020B0604020202020204" pitchFamily="2" charset="-79"/>
              </a:rPr>
              <a:t>Sudarshan Ramesh</a:t>
            </a:r>
            <a:br>
              <a:rPr lang="en-US" sz="2700" dirty="0">
                <a:latin typeface="+mn-lt"/>
                <a:cs typeface="Aharoni" panose="020B0604020202020204" pitchFamily="2" charset="-79"/>
              </a:rPr>
            </a:br>
            <a:r>
              <a:rPr lang="en-US" sz="2700" dirty="0">
                <a:latin typeface="+mn-lt"/>
                <a:cs typeface="Aharoni" panose="020B0604020202020204" pitchFamily="2" charset="-79"/>
              </a:rPr>
              <a:t>Nidhi Gowri Srinath</a:t>
            </a:r>
            <a:br>
              <a:rPr lang="en-US" sz="2700" dirty="0">
                <a:latin typeface="+mn-lt"/>
                <a:cs typeface="Aharoni" panose="020B0604020202020204" pitchFamily="2" charset="-79"/>
              </a:rPr>
            </a:br>
            <a:endParaRPr lang="en-US" sz="2200" dirty="0">
              <a:latin typeface="+mn-lt"/>
              <a:cs typeface="Aharoni" panose="020B0604020202020204" pitchFamily="2" charset="-79"/>
            </a:endParaRPr>
          </a:p>
        </p:txBody>
      </p:sp>
      <p:sp>
        <p:nvSpPr>
          <p:cNvPr id="3" name="Subtitle 2">
            <a:extLst>
              <a:ext uri="{FF2B5EF4-FFF2-40B4-BE49-F238E27FC236}">
                <a16:creationId xmlns:a16="http://schemas.microsoft.com/office/drawing/2014/main" id="{707C86BA-4640-46D0-8E45-651A18DB9940}"/>
              </a:ext>
            </a:extLst>
          </p:cNvPr>
          <p:cNvSpPr>
            <a:spLocks noGrp="1"/>
          </p:cNvSpPr>
          <p:nvPr>
            <p:ph type="subTitle" idx="1"/>
          </p:nvPr>
        </p:nvSpPr>
        <p:spPr>
          <a:xfrm>
            <a:off x="6565110" y="4945656"/>
            <a:ext cx="3957144" cy="646785"/>
          </a:xfrm>
        </p:spPr>
        <p:txBody>
          <a:bodyPr>
            <a:normAutofit/>
          </a:bodyPr>
          <a:lstStyle/>
          <a:p>
            <a:r>
              <a:rPr lang="en-US" sz="2000" dirty="0"/>
              <a:t>	</a:t>
            </a:r>
          </a:p>
        </p:txBody>
      </p:sp>
      <p:pic>
        <p:nvPicPr>
          <p:cNvPr id="10" name="Audio 9">
            <a:hlinkClick r:id="" action="ppaction://media"/>
            <a:extLst>
              <a:ext uri="{FF2B5EF4-FFF2-40B4-BE49-F238E27FC236}">
                <a16:creationId xmlns:a16="http://schemas.microsoft.com/office/drawing/2014/main" id="{33B04199-849F-1BA6-9996-D531728AAD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6813429"/>
      </p:ext>
    </p:extLst>
  </p:cSld>
  <p:clrMapOvr>
    <a:masterClrMapping/>
  </p:clrMapOvr>
  <mc:AlternateContent xmlns:mc="http://schemas.openxmlformats.org/markup-compatibility/2006">
    <mc:Choice xmlns:p14="http://schemas.microsoft.com/office/powerpoint/2010/main" Requires="p14">
      <p:transition spd="slow" p14:dur="2000" advTm="15010"/>
    </mc:Choice>
    <mc:Fallback>
      <p:transition spd="slow" advTm="1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705228"/>
            <a:ext cx="6285368" cy="5262979"/>
          </a:xfrm>
        </p:spPr>
        <p:txBody>
          <a:bodyPr vert="horz" lIns="91440" tIns="45720" rIns="91440" bIns="45720" rtlCol="0" anchor="ctr">
            <a:normAutofit/>
          </a:bodyPr>
          <a:lstStyle/>
          <a:p>
            <a:pPr algn="just"/>
            <a:r>
              <a:rPr lang="en-US" sz="7200" dirty="0">
                <a:latin typeface="Lucida Fax" panose="02060602050505020204" pitchFamily="18" charset="0"/>
              </a:rPr>
              <a:t>Analytics, Machine Learning</a:t>
            </a:r>
          </a:p>
        </p:txBody>
      </p:sp>
      <p:sp>
        <p:nvSpPr>
          <p:cNvPr id="4" name="TextBox 3">
            <a:extLst>
              <a:ext uri="{FF2B5EF4-FFF2-40B4-BE49-F238E27FC236}">
                <a16:creationId xmlns:a16="http://schemas.microsoft.com/office/drawing/2014/main" id="{3FA12684-A3C1-4690-8077-B833A171D55D}"/>
              </a:ext>
            </a:extLst>
          </p:cNvPr>
          <p:cNvSpPr txBox="1"/>
          <p:nvPr/>
        </p:nvSpPr>
        <p:spPr>
          <a:xfrm>
            <a:off x="7470321" y="1443891"/>
            <a:ext cx="4402323" cy="353943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This model has been trained on yellow taxi data and predicted on for-hire.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price plan of $0.35 per minute + $1.75 per mile for hiring and $0.50 per 1/5 mile or $0.50 per 60 seconds in slow traffic or when the vehicle is stopped for yellow cabs could be one reason for the shorter journey time in yellow cabs.</a:t>
            </a:r>
          </a:p>
          <a:p>
            <a:pPr algn="just"/>
            <a:r>
              <a:rPr lang="en-US" sz="1600" dirty="0">
                <a:latin typeface="Times New Roman" panose="02020603050405020304" pitchFamily="18" charset="0"/>
                <a:cs typeface="Times New Roman" panose="02020603050405020304" pitchFamily="18" charset="0"/>
              </a:rPr>
              <a:t>Because you are charged for the entire time in for-hire, customers might recommend waiting or delay them, while in yellow cabs, you are only billed for the duration the vehicle is in slow traffic or halted (and the price is higher because it also includes a vehicle cost). </a:t>
            </a:r>
            <a:endParaRPr lang="en-US" sz="1600" b="1" u="sng" dirty="0">
              <a:solidFill>
                <a:srgbClr val="000000"/>
              </a:solidFill>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06B1FE70-40A3-D812-FE06-C28D1CB026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16623202"/>
      </p:ext>
    </p:extLst>
  </p:cSld>
  <p:clrMapOvr>
    <a:masterClrMapping/>
  </p:clrMapOvr>
  <mc:AlternateContent xmlns:mc="http://schemas.openxmlformats.org/markup-compatibility/2006">
    <mc:Choice xmlns:p14="http://schemas.microsoft.com/office/powerpoint/2010/main" Requires="p14">
      <p:transition spd="slow" p14:dur="2000" advTm="57572"/>
    </mc:Choice>
    <mc:Fallback>
      <p:transition spd="slow" advTm="5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0" y="998334"/>
            <a:ext cx="5594043" cy="4495270"/>
          </a:xfrm>
        </p:spPr>
        <p:txBody>
          <a:bodyPr vert="horz" lIns="91440" tIns="45720" rIns="91440" bIns="45720" rtlCol="0" anchor="ctr">
            <a:noAutofit/>
          </a:bodyPr>
          <a:lstStyle/>
          <a:p>
            <a:pPr>
              <a:lnSpc>
                <a:spcPct val="107000"/>
              </a:lnSpc>
              <a:spcBef>
                <a:spcPts val="0"/>
              </a:spcBef>
              <a:spcAft>
                <a:spcPts val="800"/>
              </a:spcAft>
            </a:pPr>
            <a:r>
              <a:rPr lang="en-US" sz="6000" dirty="0">
                <a:latin typeface="Lucida Fax" panose="02060602050505020204" pitchFamily="18" charset="0"/>
                <a:cs typeface="Times New Roman" panose="02020603050405020304" pitchFamily="18" charset="0"/>
              </a:rPr>
              <a:t>Evaluation and Optimization</a:t>
            </a:r>
            <a:endParaRPr lang="en-US" sz="60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6155269" y="1181365"/>
            <a:ext cx="5776644" cy="4495270"/>
          </a:xfrm>
          <a:prstGeom prst="rect">
            <a:avLst/>
          </a:prstGeom>
          <a:noFill/>
        </p:spPr>
        <p:txBody>
          <a:bodyPr wrap="square" rtlCol="0">
            <a:spAutoFit/>
          </a:bodyPr>
          <a:lstStyle/>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 around 7 percent of the data missing from 1.369 million rows of data, it took some fine tuning to make the information presentable. We did the initial analysis using the data visualization libraries Seaborn and Matplotlib, to visually represent the missing data and find correlations between the 18 features that were already present. </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Our initial assumption that distance traveled would equate to the total amount paid for the trip, was disproved by the heat map. We then switched metrics to time and used the countplot to find the times where the taxis are most active, and it was observed that for the yellow taxi 14 and 15 are the busiest hours. The busiest hours for for_hire taxi are 9 and 10.</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 optimal results, we used a Linear Regression model to try and predict the best time to hire a taxi and found residual errors from both test and train data using scatter plots. Using other models and metrics resulted in different errors. </a:t>
            </a:r>
          </a:p>
        </p:txBody>
      </p:sp>
      <p:pic>
        <p:nvPicPr>
          <p:cNvPr id="6" name="Audio 5">
            <a:hlinkClick r:id="" action="ppaction://media"/>
            <a:extLst>
              <a:ext uri="{FF2B5EF4-FFF2-40B4-BE49-F238E27FC236}">
                <a16:creationId xmlns:a16="http://schemas.microsoft.com/office/drawing/2014/main" id="{AC9B0F71-6891-0BD7-9DB6-A23B617457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68536022"/>
      </p:ext>
    </p:extLst>
  </p:cSld>
  <p:clrMapOvr>
    <a:masterClrMapping/>
  </p:clrMapOvr>
  <mc:AlternateContent xmlns:mc="http://schemas.openxmlformats.org/markup-compatibility/2006">
    <mc:Choice xmlns:p14="http://schemas.microsoft.com/office/powerpoint/2010/main" Requires="p14">
      <p:transition spd="slow" p14:dur="2000" advTm="75173"/>
    </mc:Choice>
    <mc:Fallback>
      <p:transition spd="slow" advTm="7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510415"/>
            <a:ext cx="4544176" cy="3652603"/>
          </a:xfrm>
        </p:spPr>
        <p:txBody>
          <a:bodyPr vert="horz" lIns="91440" tIns="45720" rIns="91440" bIns="45720" rtlCol="0" anchor="ctr">
            <a:normAutofit/>
          </a:bodyPr>
          <a:lstStyle/>
          <a:p>
            <a:pPr marL="0" marR="0" algn="just">
              <a:lnSpc>
                <a:spcPct val="107000"/>
              </a:lnSpc>
              <a:spcBef>
                <a:spcPts val="0"/>
              </a:spcBef>
              <a:spcAft>
                <a:spcPts val="800"/>
              </a:spcAft>
            </a:pPr>
            <a:r>
              <a:rPr lang="en-US" sz="6600" dirty="0">
                <a:effectLst/>
                <a:latin typeface="Lucida Fax" panose="02060602050505020204" pitchFamily="18" charset="0"/>
                <a:ea typeface="Calibri" panose="020F0502020204030204" pitchFamily="34" charset="0"/>
                <a:cs typeface="Arial" panose="020B0604020202020204" pitchFamily="34" charset="0"/>
              </a:rPr>
              <a:t>Results</a:t>
            </a:r>
          </a:p>
        </p:txBody>
      </p:sp>
      <p:sp>
        <p:nvSpPr>
          <p:cNvPr id="4" name="TextBox 3">
            <a:extLst>
              <a:ext uri="{FF2B5EF4-FFF2-40B4-BE49-F238E27FC236}">
                <a16:creationId xmlns:a16="http://schemas.microsoft.com/office/drawing/2014/main" id="{3FA12684-A3C1-4690-8077-B833A171D55D}"/>
              </a:ext>
            </a:extLst>
          </p:cNvPr>
          <p:cNvSpPr txBox="1"/>
          <p:nvPr/>
        </p:nvSpPr>
        <p:spPr>
          <a:xfrm>
            <a:off x="4986867" y="1510415"/>
            <a:ext cx="6885777" cy="3652603"/>
          </a:xfrm>
          <a:prstGeom prst="rect">
            <a:avLst/>
          </a:prstGeom>
          <a:noFill/>
        </p:spPr>
        <p:txBody>
          <a:bodyPr wrap="square" rtlCol="0">
            <a:spAutoFit/>
          </a:bodyPr>
          <a:lstStyle/>
          <a:p>
            <a:pPr marL="0" marR="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results of analysis using Linear Regressions were as follows: </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There is a difference of -789.56 between the expected and actual value. We can see that the model trained on yellow taxi data predicts a total trip duration of around 13 minutes shorter. </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intercept and co-efficient of our linear regression model are 649.54 and -4.1974, respectively. A yellow cab's fare varies from that of a for-hire cab depending on the circumstance. </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customer gets charged for the entire duration of the cab ride in for-hire taxis. Yellow cabs only charge additional money from its passengers when the taxi is stopped or moving slowly. </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addition to the price scheme, there may be other aspects to consider, such as behavioral and situational consequences. </a:t>
            </a:r>
          </a:p>
        </p:txBody>
      </p:sp>
      <p:pic>
        <p:nvPicPr>
          <p:cNvPr id="6" name="Audio 5">
            <a:hlinkClick r:id="" action="ppaction://media"/>
            <a:extLst>
              <a:ext uri="{FF2B5EF4-FFF2-40B4-BE49-F238E27FC236}">
                <a16:creationId xmlns:a16="http://schemas.microsoft.com/office/drawing/2014/main" id="{ADDBAEFB-4236-9FC5-1316-721E6763EC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569590"/>
      </p:ext>
    </p:extLst>
  </p:cSld>
  <p:clrMapOvr>
    <a:masterClrMapping/>
  </p:clrMapOvr>
  <mc:AlternateContent xmlns:mc="http://schemas.openxmlformats.org/markup-compatibility/2006">
    <mc:Choice xmlns:p14="http://schemas.microsoft.com/office/powerpoint/2010/main" Requires="p14">
      <p:transition spd="slow" p14:dur="2000" advTm="69839"/>
    </mc:Choice>
    <mc:Fallback>
      <p:transition spd="slow" advTm="6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510415"/>
            <a:ext cx="4544176" cy="3763146"/>
          </a:xfrm>
        </p:spPr>
        <p:txBody>
          <a:bodyPr vert="horz" lIns="91440" tIns="45720" rIns="91440" bIns="45720" rtlCol="0" anchor="ctr">
            <a:normAutofit/>
          </a:bodyPr>
          <a:lstStyle/>
          <a:p>
            <a:pPr marL="0" marR="0">
              <a:lnSpc>
                <a:spcPct val="107000"/>
              </a:lnSpc>
              <a:spcBef>
                <a:spcPts val="0"/>
              </a:spcBef>
              <a:spcAft>
                <a:spcPts val="800"/>
              </a:spcAft>
            </a:pPr>
            <a:r>
              <a:rPr lang="en-US" sz="6600" dirty="0">
                <a:effectLst/>
                <a:latin typeface="Lucida Fax" panose="02060602050505020204" pitchFamily="18" charset="0"/>
                <a:ea typeface="Calibri" panose="020F0502020204030204" pitchFamily="34" charset="0"/>
                <a:cs typeface="Arial" panose="020B0604020202020204" pitchFamily="34" charset="0"/>
              </a:rPr>
              <a:t>Future Work</a:t>
            </a:r>
          </a:p>
        </p:txBody>
      </p:sp>
      <p:sp>
        <p:nvSpPr>
          <p:cNvPr id="4" name="TextBox 3">
            <a:extLst>
              <a:ext uri="{FF2B5EF4-FFF2-40B4-BE49-F238E27FC236}">
                <a16:creationId xmlns:a16="http://schemas.microsoft.com/office/drawing/2014/main" id="{3FA12684-A3C1-4690-8077-B833A171D55D}"/>
              </a:ext>
            </a:extLst>
          </p:cNvPr>
          <p:cNvSpPr txBox="1"/>
          <p:nvPr/>
        </p:nvSpPr>
        <p:spPr>
          <a:xfrm>
            <a:off x="4986867" y="1510415"/>
            <a:ext cx="6885777" cy="376314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Creating a mobile application which can compare prices ,predict price difference and provide recommendations based on trained data.</a:t>
            </a:r>
          </a:p>
          <a:p>
            <a:pPr marL="342900" marR="0" lvl="0" indent="-342900" algn="just">
              <a:lnSpc>
                <a:spcPct val="107000"/>
              </a:lnSpc>
              <a:spcBef>
                <a:spcPts val="0"/>
              </a:spcBef>
              <a:spcAft>
                <a:spcPts val="0"/>
              </a:spcAft>
              <a:buFont typeface="Symbol" panose="05050102010706020507" pitchFamily="18" charset="2"/>
              <a:buChar char=""/>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help non tech savvy customers by aggregating data and presenting it in a simple layman’s terms.</a:t>
            </a:r>
          </a:p>
          <a:p>
            <a:pPr marL="342900" marR="0" lvl="0" indent="-342900" algn="just">
              <a:lnSpc>
                <a:spcPct val="107000"/>
              </a:lnSpc>
              <a:spcBef>
                <a:spcPts val="0"/>
              </a:spcBef>
              <a:spcAft>
                <a:spcPts val="0"/>
              </a:spcAft>
              <a:buFont typeface="Symbol" panose="05050102010706020507" pitchFamily="18" charset="2"/>
              <a:buChar char=""/>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Finding correlation between customer bias of online ordering over physically flagging a taxi and fall in yellow and green taxi revenues.</a:t>
            </a:r>
          </a:p>
          <a:p>
            <a:pPr marL="342900" marR="0" lvl="0" indent="-342900" algn="just">
              <a:lnSpc>
                <a:spcPct val="107000"/>
              </a:lnSpc>
              <a:spcBef>
                <a:spcPts val="0"/>
              </a:spcBef>
              <a:spcAft>
                <a:spcPts val="0"/>
              </a:spcAft>
              <a:buFont typeface="Symbol" panose="05050102010706020507" pitchFamily="18" charset="2"/>
              <a:buChar char=""/>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Analyzing the rise of alternative taxi services such as Uber and Lyft and the possible reduction in crime rates.</a:t>
            </a:r>
          </a:p>
          <a:p>
            <a:pPr marL="342900" marR="0" lvl="0" indent="-342900" algn="just">
              <a:lnSpc>
                <a:spcPct val="107000"/>
              </a:lnSpc>
              <a:spcBef>
                <a:spcPts val="0"/>
              </a:spcBef>
              <a:spcAft>
                <a:spcPts val="0"/>
              </a:spcAft>
              <a:buFont typeface="Symbol" panose="05050102010706020507" pitchFamily="18" charset="2"/>
              <a:buChar char=""/>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Analysis of personal vehicles being used as taxis in services such as Lyft and the possible effects on the DMV office .</a:t>
            </a:r>
          </a:p>
        </p:txBody>
      </p:sp>
      <p:pic>
        <p:nvPicPr>
          <p:cNvPr id="6" name="Audio 5">
            <a:hlinkClick r:id="" action="ppaction://media"/>
            <a:extLst>
              <a:ext uri="{FF2B5EF4-FFF2-40B4-BE49-F238E27FC236}">
                <a16:creationId xmlns:a16="http://schemas.microsoft.com/office/drawing/2014/main" id="{3B70CA18-ADE9-6404-81F0-AB04F82683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17590092"/>
      </p:ext>
    </p:extLst>
  </p:cSld>
  <p:clrMapOvr>
    <a:masterClrMapping/>
  </p:clrMapOvr>
  <mc:AlternateContent xmlns:mc="http://schemas.openxmlformats.org/markup-compatibility/2006">
    <mc:Choice xmlns:p14="http://schemas.microsoft.com/office/powerpoint/2010/main" Requires="p14">
      <p:transition spd="slow" p14:dur="2000" advTm="30288"/>
    </mc:Choice>
    <mc:Fallback>
      <p:transition spd="slow" advTm="3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0" y="1510415"/>
            <a:ext cx="11207443" cy="3763146"/>
          </a:xfrm>
        </p:spPr>
        <p:txBody>
          <a:bodyPr vert="horz" lIns="91440" tIns="45720" rIns="91440" bIns="45720" rtlCol="0" anchor="ctr">
            <a:normAutofit/>
          </a:bodyPr>
          <a:lstStyle/>
          <a:p>
            <a:pPr marL="0" marR="0" algn="ctr">
              <a:lnSpc>
                <a:spcPct val="107000"/>
              </a:lnSpc>
              <a:spcBef>
                <a:spcPts val="0"/>
              </a:spcBef>
              <a:spcAft>
                <a:spcPts val="800"/>
              </a:spcAft>
            </a:pPr>
            <a:r>
              <a:rPr lang="en-US" sz="6600" dirty="0">
                <a:effectLst/>
                <a:latin typeface="Lucida Fax" panose="02060602050505020204" pitchFamily="18" charset="0"/>
                <a:ea typeface="Calibri" panose="020F0502020204030204" pitchFamily="34" charset="0"/>
                <a:cs typeface="Arial" panose="020B0604020202020204" pitchFamily="34" charset="0"/>
              </a:rPr>
              <a:t>Comments</a:t>
            </a:r>
          </a:p>
        </p:txBody>
      </p:sp>
      <p:pic>
        <p:nvPicPr>
          <p:cNvPr id="5" name="Audio 4">
            <a:hlinkClick r:id="" action="ppaction://media"/>
            <a:extLst>
              <a:ext uri="{FF2B5EF4-FFF2-40B4-BE49-F238E27FC236}">
                <a16:creationId xmlns:a16="http://schemas.microsoft.com/office/drawing/2014/main" id="{26DC1419-3F40-E27E-DA2E-F311DB1AF0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95786119"/>
      </p:ext>
    </p:extLst>
  </p:cSld>
  <p:clrMapOvr>
    <a:masterClrMapping/>
  </p:clrMapOvr>
  <mc:AlternateContent xmlns:mc="http://schemas.openxmlformats.org/markup-compatibility/2006">
    <mc:Choice xmlns:p14="http://schemas.microsoft.com/office/powerpoint/2010/main" Requires="p14">
      <p:transition spd="slow" p14:dur="2000" advTm="961"/>
    </mc:Choice>
    <mc:Fallback>
      <p:transition spd="slow" advTm="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510415"/>
            <a:ext cx="4544176" cy="3763146"/>
          </a:xfrm>
        </p:spPr>
        <p:txBody>
          <a:bodyPr vert="horz" lIns="91440" tIns="45720" rIns="91440" bIns="45720" rtlCol="0" anchor="ctr">
            <a:normAutofit/>
          </a:bodyPr>
          <a:lstStyle/>
          <a:p>
            <a:pPr marR="0" lvl="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What was unique about the data?</a:t>
            </a:r>
          </a:p>
        </p:txBody>
      </p:sp>
      <p:sp>
        <p:nvSpPr>
          <p:cNvPr id="4" name="TextBox 3">
            <a:extLst>
              <a:ext uri="{FF2B5EF4-FFF2-40B4-BE49-F238E27FC236}">
                <a16:creationId xmlns:a16="http://schemas.microsoft.com/office/drawing/2014/main" id="{3FA12684-A3C1-4690-8077-B833A171D55D}"/>
              </a:ext>
            </a:extLst>
          </p:cNvPr>
          <p:cNvSpPr txBox="1"/>
          <p:nvPr/>
        </p:nvSpPr>
        <p:spPr>
          <a:xfrm>
            <a:off x="6096000" y="2566841"/>
            <a:ext cx="5776644" cy="1724318"/>
          </a:xfrm>
          <a:prstGeom prst="rect">
            <a:avLst/>
          </a:prstGeom>
          <a:noFill/>
        </p:spPr>
        <p:txBody>
          <a:bodyPr wrap="square" rtlCol="0">
            <a:spAutoFit/>
          </a:bodyPr>
          <a:lstStyle/>
          <a:p>
            <a:pPr marL="45720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Just the month of January in 2021 has a whopping 1.369 million records, while also considering that their other taxi services such as green taxis, Uber, Lyft etc. and also assuming many trips where not recorded.</a:t>
            </a:r>
          </a:p>
        </p:txBody>
      </p:sp>
      <p:pic>
        <p:nvPicPr>
          <p:cNvPr id="6" name="Audio 5">
            <a:hlinkClick r:id="" action="ppaction://media"/>
            <a:extLst>
              <a:ext uri="{FF2B5EF4-FFF2-40B4-BE49-F238E27FC236}">
                <a16:creationId xmlns:a16="http://schemas.microsoft.com/office/drawing/2014/main" id="{A85EE8E1-B052-FB83-2348-721178965A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28057639"/>
      </p:ext>
    </p:extLst>
  </p:cSld>
  <p:clrMapOvr>
    <a:masterClrMapping/>
  </p:clrMapOvr>
  <mc:AlternateContent xmlns:mc="http://schemas.openxmlformats.org/markup-compatibility/2006">
    <mc:Choice xmlns:p14="http://schemas.microsoft.com/office/powerpoint/2010/main" Requires="p14">
      <p:transition spd="slow" p14:dur="2000" advTm="15660"/>
    </mc:Choice>
    <mc:Fallback>
      <p:transition spd="slow" advTm="1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0" y="1510415"/>
            <a:ext cx="5500909" cy="3763146"/>
          </a:xfrm>
        </p:spPr>
        <p:txBody>
          <a:bodyPr vert="horz" lIns="91440" tIns="45720" rIns="91440" bIns="45720" rtlCol="0" anchor="ctr">
            <a:normAutofit/>
          </a:bodyPr>
          <a:lstStyle/>
          <a:p>
            <a:pPr marR="0" lvl="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Did you have to deal with imbalance? </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r>
              <a:rPr lang="en-US" dirty="0">
                <a:effectLst/>
                <a:latin typeface="Times New Roman" panose="02020603050405020304" pitchFamily="18" charset="0"/>
                <a:ea typeface="Calibri" panose="020F0502020204030204" pitchFamily="34" charset="0"/>
                <a:cs typeface="Times New Roman" panose="02020603050405020304" pitchFamily="18" charset="0"/>
              </a:rPr>
              <a:t>What data cleaning did you do?</a:t>
            </a:r>
          </a:p>
        </p:txBody>
      </p:sp>
      <p:sp>
        <p:nvSpPr>
          <p:cNvPr id="4" name="TextBox 3">
            <a:extLst>
              <a:ext uri="{FF2B5EF4-FFF2-40B4-BE49-F238E27FC236}">
                <a16:creationId xmlns:a16="http://schemas.microsoft.com/office/drawing/2014/main" id="{3FA12684-A3C1-4690-8077-B833A171D55D}"/>
              </a:ext>
            </a:extLst>
          </p:cNvPr>
          <p:cNvSpPr txBox="1"/>
          <p:nvPr/>
        </p:nvSpPr>
        <p:spPr>
          <a:xfrm>
            <a:off x="7230533" y="2529829"/>
            <a:ext cx="4709844" cy="1724318"/>
          </a:xfrm>
          <a:prstGeom prst="rect">
            <a:avLst/>
          </a:prstGeom>
          <a:noFill/>
        </p:spPr>
        <p:txBody>
          <a:bodyPr wrap="square" rtlCol="0">
            <a:spAutoFit/>
          </a:bodyPr>
          <a:lstStyle/>
          <a:p>
            <a:pPr marL="45720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Approximately 7 percent of the rows were missing values. To reduce the skewedness of the data, the rows containing the missing values were dropped.</a:t>
            </a:r>
          </a:p>
        </p:txBody>
      </p:sp>
      <p:pic>
        <p:nvPicPr>
          <p:cNvPr id="6" name="Audio 5">
            <a:hlinkClick r:id="" action="ppaction://media"/>
            <a:extLst>
              <a:ext uri="{FF2B5EF4-FFF2-40B4-BE49-F238E27FC236}">
                <a16:creationId xmlns:a16="http://schemas.microsoft.com/office/drawing/2014/main" id="{38C56419-2EAA-4398-EC60-E37A4DD113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19544041"/>
      </p:ext>
    </p:extLst>
  </p:cSld>
  <p:clrMapOvr>
    <a:masterClrMapping/>
  </p:clrMapOvr>
  <mc:AlternateContent xmlns:mc="http://schemas.openxmlformats.org/markup-compatibility/2006">
    <mc:Choice xmlns:p14="http://schemas.microsoft.com/office/powerpoint/2010/main" Requires="p14">
      <p:transition spd="slow" p14:dur="2000" advTm="11898"/>
    </mc:Choice>
    <mc:Fallback>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510415"/>
            <a:ext cx="4544176" cy="3763146"/>
          </a:xfrm>
        </p:spPr>
        <p:txBody>
          <a:bodyPr vert="horz" lIns="91440" tIns="45720" rIns="91440" bIns="45720" rtlCol="0" anchor="ctr">
            <a:normAutofit/>
          </a:bodyPr>
          <a:lstStyle/>
          <a:p>
            <a:pPr>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Did you create any new additional features / variables?</a:t>
            </a:r>
          </a:p>
        </p:txBody>
      </p:sp>
      <p:sp>
        <p:nvSpPr>
          <p:cNvPr id="4" name="TextBox 3">
            <a:extLst>
              <a:ext uri="{FF2B5EF4-FFF2-40B4-BE49-F238E27FC236}">
                <a16:creationId xmlns:a16="http://schemas.microsoft.com/office/drawing/2014/main" id="{3FA12684-A3C1-4690-8077-B833A171D55D}"/>
              </a:ext>
            </a:extLst>
          </p:cNvPr>
          <p:cNvSpPr txBox="1"/>
          <p:nvPr/>
        </p:nvSpPr>
        <p:spPr>
          <a:xfrm>
            <a:off x="6900332" y="2402180"/>
            <a:ext cx="4972311" cy="2053639"/>
          </a:xfrm>
          <a:prstGeom prst="rect">
            <a:avLst/>
          </a:prstGeom>
          <a:noFill/>
        </p:spPr>
        <p:txBody>
          <a:bodyPr wrap="square" rtlCol="0">
            <a:spAutoFit/>
          </a:bodyPr>
          <a:lstStyle/>
          <a:p>
            <a:pPr marL="45720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Since we were mainly focused on the analysis, no other features were created. The dataset already contained 18 features and since the volume of data is already large enough, we decided not to add any more features.</a:t>
            </a:r>
          </a:p>
        </p:txBody>
      </p:sp>
      <p:pic>
        <p:nvPicPr>
          <p:cNvPr id="6" name="Audio 5">
            <a:hlinkClick r:id="" action="ppaction://media"/>
            <a:extLst>
              <a:ext uri="{FF2B5EF4-FFF2-40B4-BE49-F238E27FC236}">
                <a16:creationId xmlns:a16="http://schemas.microsoft.com/office/drawing/2014/main" id="{7304F722-F810-EBEC-7EEF-BC2FBC7FBA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76252318"/>
      </p:ext>
    </p:extLst>
  </p:cSld>
  <p:clrMapOvr>
    <a:masterClrMapping/>
  </p:clrMapOvr>
  <mc:AlternateContent xmlns:mc="http://schemas.openxmlformats.org/markup-compatibility/2006">
    <mc:Choice xmlns:p14="http://schemas.microsoft.com/office/powerpoint/2010/main" Requires="p14">
      <p:transition spd="slow" p14:dur="2000" advTm="12139"/>
    </mc:Choice>
    <mc:Fallback>
      <p:transition spd="slow" advTm="12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510415"/>
            <a:ext cx="4544176" cy="3763146"/>
          </a:xfrm>
        </p:spPr>
        <p:txBody>
          <a:bodyPr vert="horz" lIns="91440" tIns="45720" rIns="91440" bIns="45720" rtlCol="0" anchor="ctr">
            <a:normAutofit/>
          </a:bodyPr>
          <a:lstStyle/>
          <a:p>
            <a:pPr marR="0" lvl="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What was the process you used for evaluation? </a:t>
            </a:r>
          </a:p>
        </p:txBody>
      </p:sp>
      <p:sp>
        <p:nvSpPr>
          <p:cNvPr id="4" name="TextBox 3">
            <a:extLst>
              <a:ext uri="{FF2B5EF4-FFF2-40B4-BE49-F238E27FC236}">
                <a16:creationId xmlns:a16="http://schemas.microsoft.com/office/drawing/2014/main" id="{3FA12684-A3C1-4690-8077-B833A171D55D}"/>
              </a:ext>
            </a:extLst>
          </p:cNvPr>
          <p:cNvSpPr txBox="1"/>
          <p:nvPr/>
        </p:nvSpPr>
        <p:spPr>
          <a:xfrm>
            <a:off x="6917265" y="2237520"/>
            <a:ext cx="4972311" cy="2375330"/>
          </a:xfrm>
          <a:prstGeom prst="rect">
            <a:avLst/>
          </a:prstGeom>
          <a:noFill/>
        </p:spPr>
        <p:txBody>
          <a:bodyPr wrap="square" rtlCol="0">
            <a:spAutoFit/>
          </a:bodyPr>
          <a:lstStyle/>
          <a:p>
            <a:pPr marL="457200" marR="0" algn="just">
              <a:lnSpc>
                <a:spcPct val="107000"/>
              </a:lnSpc>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used Linear regression for most of the evaluation. We compared the trip records for yellow taxis, green taxis and for-hire vehicles to check trip durations and fare prices between them. </a:t>
            </a:r>
          </a:p>
          <a:p>
            <a:pPr marL="45720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also used visualization libraries such as seaborn and matplotlib.  </a:t>
            </a:r>
          </a:p>
        </p:txBody>
      </p:sp>
      <p:pic>
        <p:nvPicPr>
          <p:cNvPr id="6" name="Audio 5">
            <a:hlinkClick r:id="" action="ppaction://media"/>
            <a:extLst>
              <a:ext uri="{FF2B5EF4-FFF2-40B4-BE49-F238E27FC236}">
                <a16:creationId xmlns:a16="http://schemas.microsoft.com/office/drawing/2014/main" id="{FC3AC4D3-0790-0BC8-106C-6763F93087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24472451"/>
      </p:ext>
    </p:extLst>
  </p:cSld>
  <p:clrMapOvr>
    <a:masterClrMapping/>
  </p:clrMapOvr>
  <mc:AlternateContent xmlns:mc="http://schemas.openxmlformats.org/markup-compatibility/2006">
    <mc:Choice xmlns:p14="http://schemas.microsoft.com/office/powerpoint/2010/main" Requires="p14">
      <p:transition spd="slow" p14:dur="2000" advTm="22510"/>
    </mc:Choice>
    <mc:Fallback>
      <p:transition spd="slow" advTm="2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202076"/>
            <a:ext cx="4544176" cy="4453847"/>
          </a:xfrm>
        </p:spPr>
        <p:txBody>
          <a:bodyPr vert="horz" lIns="91440" tIns="45720" rIns="91440" bIns="45720" rtlCol="0" anchor="ctr">
            <a:normAutofit/>
          </a:bodyPr>
          <a:lstStyle/>
          <a:p>
            <a:pPr marR="0" lvl="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What were the problems you faced? </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r>
              <a:rPr lang="en-US" dirty="0">
                <a:effectLst/>
                <a:latin typeface="Times New Roman" panose="02020603050405020304" pitchFamily="18" charset="0"/>
                <a:ea typeface="Calibri" panose="020F0502020204030204" pitchFamily="34" charset="0"/>
                <a:cs typeface="Times New Roman" panose="02020603050405020304" pitchFamily="18" charset="0"/>
              </a:rPr>
              <a:t>How did you solve them?</a:t>
            </a:r>
          </a:p>
        </p:txBody>
      </p:sp>
      <p:sp>
        <p:nvSpPr>
          <p:cNvPr id="4" name="TextBox 3">
            <a:extLst>
              <a:ext uri="{FF2B5EF4-FFF2-40B4-BE49-F238E27FC236}">
                <a16:creationId xmlns:a16="http://schemas.microsoft.com/office/drawing/2014/main" id="{3FA12684-A3C1-4690-8077-B833A171D55D}"/>
              </a:ext>
            </a:extLst>
          </p:cNvPr>
          <p:cNvSpPr txBox="1"/>
          <p:nvPr/>
        </p:nvSpPr>
        <p:spPr>
          <a:xfrm>
            <a:off x="6443133" y="1202075"/>
            <a:ext cx="5306176" cy="4453848"/>
          </a:xfrm>
          <a:prstGeom prst="rect">
            <a:avLst/>
          </a:prstGeom>
          <a:noFill/>
        </p:spPr>
        <p:txBody>
          <a:bodyPr wrap="square" rtlCol="0">
            <a:spAutoFit/>
          </a:bodyPr>
          <a:lstStyle/>
          <a:p>
            <a:pPr marL="800100" marR="0" indent="-342900" algn="just">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One of the biggest problems were rows where the total fare amount came out to be $ 0. These faulty records could be due to multiple reasons such as the passenger cancelling the ride, the driver forgetting to record either pickup or drop off location.</a:t>
            </a:r>
          </a:p>
          <a:p>
            <a:pPr marL="800100" marR="0" indent="-342900" algn="just">
              <a:lnSpc>
                <a:spcPct val="107000"/>
              </a:lnSpc>
              <a:spcBef>
                <a:spcPts val="0"/>
              </a:spcBef>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Second, we started off with the assumption that there would be a major correlation between trip distance and total amount, but the analysis result showed almost 0 correlation between the two. To solve this problem, we used time as a metric to calculate the price of the trip</a:t>
            </a:r>
          </a:p>
        </p:txBody>
      </p:sp>
      <p:pic>
        <p:nvPicPr>
          <p:cNvPr id="6" name="Audio 5">
            <a:hlinkClick r:id="" action="ppaction://media"/>
            <a:extLst>
              <a:ext uri="{FF2B5EF4-FFF2-40B4-BE49-F238E27FC236}">
                <a16:creationId xmlns:a16="http://schemas.microsoft.com/office/drawing/2014/main" id="{F5F63F54-5C92-1120-7A2E-26B93FD4B3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3257869"/>
      </p:ext>
    </p:extLst>
  </p:cSld>
  <p:clrMapOvr>
    <a:masterClrMapping/>
  </p:clrMapOvr>
  <mc:AlternateContent xmlns:mc="http://schemas.openxmlformats.org/markup-compatibility/2006">
    <mc:Choice xmlns:p14="http://schemas.microsoft.com/office/powerpoint/2010/main" Requires="p14">
      <p:transition spd="slow" p14:dur="2000" advTm="32843"/>
    </mc:Choice>
    <mc:Fallback>
      <p:transition spd="slow" advTm="32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295726" y="751343"/>
            <a:ext cx="5604559" cy="5016757"/>
          </a:xfrm>
        </p:spPr>
        <p:txBody>
          <a:bodyPr vert="horz" lIns="91440" tIns="45720" rIns="91440" bIns="45720" rtlCol="0" anchor="ctr">
            <a:normAutofit/>
          </a:bodyPr>
          <a:lstStyle/>
          <a:p>
            <a:pPr algn="just"/>
            <a:r>
              <a:rPr lang="en-US" sz="6600" dirty="0">
                <a:solidFill>
                  <a:schemeClr val="tx1">
                    <a:lumMod val="85000"/>
                    <a:lumOff val="15000"/>
                  </a:schemeClr>
                </a:solidFill>
                <a:latin typeface="Lucida Fax" panose="02060602050505020204" pitchFamily="18" charset="0"/>
              </a:rPr>
              <a:t>Introduction</a:t>
            </a:r>
            <a:endParaRPr lang="en-US" sz="6000" dirty="0">
              <a:solidFill>
                <a:schemeClr val="tx1">
                  <a:lumMod val="85000"/>
                  <a:lumOff val="15000"/>
                </a:schemeClr>
              </a:solidFill>
              <a:latin typeface="Lucida Fax" panose="020606020505050202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6189043" y="751344"/>
            <a:ext cx="5707229" cy="5016758"/>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have chosen the </a:t>
            </a:r>
            <a:r>
              <a:rPr lang="en-US" sz="1600" b="1" dirty="0">
                <a:latin typeface="Times New Roman" panose="02020603050405020304" pitchFamily="18" charset="0"/>
                <a:cs typeface="Times New Roman" panose="02020603050405020304" pitchFamily="18" charset="0"/>
              </a:rPr>
              <a:t>New York City Taxi and Limousine Commission (TLC) Trip Record Data </a:t>
            </a:r>
            <a:r>
              <a:rPr lang="en-US" sz="1600" dirty="0">
                <a:latin typeface="Times New Roman" panose="02020603050405020304" pitchFamily="18" charset="0"/>
                <a:cs typeface="Times New Roman" panose="02020603050405020304" pitchFamily="18" charset="0"/>
              </a:rPr>
              <a:t>as our dataset for our Big data project.</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have analyzed the data to understand the business, and improve it based on data driven decisions.</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following items were explored during the project:</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685800" lvl="1" indent="-228600" algn="just">
              <a:buAutoNum type="arabicPeriod"/>
            </a:pPr>
            <a:r>
              <a:rPr lang="en-US" sz="1600" dirty="0">
                <a:latin typeface="Times New Roman" panose="02020603050405020304" pitchFamily="18" charset="0"/>
                <a:cs typeface="Times New Roman" panose="02020603050405020304" pitchFamily="18" charset="0"/>
              </a:rPr>
              <a:t>Business Problem or Opportunity</a:t>
            </a:r>
          </a:p>
          <a:p>
            <a:pPr marL="685800" lvl="1" indent="-228600" algn="just">
              <a:buAutoNum type="arabicPeriod"/>
            </a:pPr>
            <a:r>
              <a:rPr lang="en-US" sz="1600" dirty="0">
                <a:latin typeface="Times New Roman" panose="02020603050405020304" pitchFamily="18" charset="0"/>
                <a:cs typeface="Times New Roman" panose="02020603050405020304" pitchFamily="18" charset="0"/>
              </a:rPr>
              <a:t>Research Objectives</a:t>
            </a:r>
          </a:p>
          <a:p>
            <a:pPr marL="685800" lvl="1" indent="-228600" algn="just">
              <a:buAutoNum type="arabicPeriod"/>
            </a:pPr>
            <a:r>
              <a:rPr lang="en-US" sz="1600" dirty="0">
                <a:latin typeface="Times New Roman" panose="02020603050405020304" pitchFamily="18" charset="0"/>
                <a:cs typeface="Times New Roman" panose="02020603050405020304" pitchFamily="18" charset="0"/>
              </a:rPr>
              <a:t>Data Understanding</a:t>
            </a:r>
          </a:p>
          <a:p>
            <a:pPr marL="685800" lvl="1" indent="-228600" algn="just">
              <a:buAutoNum type="arabicPeriod"/>
            </a:pPr>
            <a:r>
              <a:rPr lang="en-US" sz="1600" dirty="0">
                <a:latin typeface="Times New Roman" panose="02020603050405020304" pitchFamily="18" charset="0"/>
                <a:cs typeface="Times New Roman" panose="02020603050405020304" pitchFamily="18" charset="0"/>
              </a:rPr>
              <a:t>Data Preparation</a:t>
            </a:r>
          </a:p>
          <a:p>
            <a:pPr marL="685800" lvl="1" indent="-228600" algn="just">
              <a:buFontTx/>
              <a:buAutoNum type="arabicPeriod"/>
            </a:pPr>
            <a:r>
              <a:rPr lang="en-US" sz="1600" dirty="0">
                <a:latin typeface="Times New Roman" panose="02020603050405020304" pitchFamily="18" charset="0"/>
                <a:cs typeface="Times New Roman" panose="02020603050405020304" pitchFamily="18" charset="0"/>
              </a:rPr>
              <a:t>Analytics, Machine Learning</a:t>
            </a:r>
          </a:p>
          <a:p>
            <a:pPr marL="685800" lvl="1" indent="-228600" algn="just">
              <a:buFontTx/>
              <a:buAutoNum type="arabicPeriod"/>
            </a:pPr>
            <a:r>
              <a:rPr lang="en-US" sz="1600" dirty="0">
                <a:latin typeface="Times New Roman" panose="02020603050405020304" pitchFamily="18" charset="0"/>
                <a:cs typeface="Times New Roman" panose="02020603050405020304" pitchFamily="18" charset="0"/>
              </a:rPr>
              <a:t>Evaluation and Optimization</a:t>
            </a:r>
          </a:p>
          <a:p>
            <a:pPr marL="685800" lvl="1" indent="-228600" algn="just">
              <a:buFontTx/>
              <a:buAutoNum type="arabicPeriod"/>
            </a:pPr>
            <a:r>
              <a:rPr lang="en-US" sz="1600" dirty="0">
                <a:latin typeface="Times New Roman" panose="02020603050405020304" pitchFamily="18" charset="0"/>
                <a:cs typeface="Times New Roman" panose="02020603050405020304" pitchFamily="18" charset="0"/>
              </a:rPr>
              <a:t>Results</a:t>
            </a:r>
          </a:p>
          <a:p>
            <a:pPr marL="685800" lvl="1" indent="-228600" algn="just">
              <a:buFontTx/>
              <a:buAutoNum type="arabicPeriod"/>
            </a:pPr>
            <a:r>
              <a:rPr lang="en-US" sz="1600" dirty="0">
                <a:latin typeface="Times New Roman" panose="02020603050405020304" pitchFamily="18" charset="0"/>
                <a:cs typeface="Times New Roman" panose="02020603050405020304" pitchFamily="18" charset="0"/>
              </a:rPr>
              <a:t>Future Work</a:t>
            </a:r>
          </a:p>
          <a:p>
            <a:pPr marL="685800" lvl="1" indent="-228600" algn="just">
              <a:buFontTx/>
              <a:buAutoNum type="arabicPeriod"/>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above-mentioned items have discussed briefly in the upcoming slides.</a:t>
            </a:r>
          </a:p>
        </p:txBody>
      </p:sp>
      <p:pic>
        <p:nvPicPr>
          <p:cNvPr id="7" name="Audio 6">
            <a:hlinkClick r:id="" action="ppaction://media"/>
            <a:extLst>
              <a:ext uri="{FF2B5EF4-FFF2-40B4-BE49-F238E27FC236}">
                <a16:creationId xmlns:a16="http://schemas.microsoft.com/office/drawing/2014/main" id="{4967E6EF-1E46-B5E4-0D08-69C00E7876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37629370"/>
      </p:ext>
    </p:extLst>
  </p:cSld>
  <p:clrMapOvr>
    <a:masterClrMapping/>
  </p:clrMapOvr>
  <mc:AlternateContent xmlns:mc="http://schemas.openxmlformats.org/markup-compatibility/2006">
    <mc:Choice xmlns:p14="http://schemas.microsoft.com/office/powerpoint/2010/main" Requires="p14">
      <p:transition spd="slow" p14:dur="2000" advTm="49515"/>
    </mc:Choice>
    <mc:Fallback>
      <p:transition spd="slow" advTm="49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2018759"/>
            <a:ext cx="4544176" cy="3254802"/>
          </a:xfrm>
        </p:spPr>
        <p:txBody>
          <a:bodyPr vert="horz" lIns="91440" tIns="45720" rIns="91440" bIns="45720" rtlCol="0" anchor="ctr">
            <a:normAutofit/>
          </a:bodyPr>
          <a:lstStyle/>
          <a:p>
            <a:pPr marR="0" lvl="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What future work would you like to do?</a:t>
            </a:r>
          </a:p>
        </p:txBody>
      </p:sp>
      <p:sp>
        <p:nvSpPr>
          <p:cNvPr id="4" name="TextBox 3">
            <a:extLst>
              <a:ext uri="{FF2B5EF4-FFF2-40B4-BE49-F238E27FC236}">
                <a16:creationId xmlns:a16="http://schemas.microsoft.com/office/drawing/2014/main" id="{3FA12684-A3C1-4690-8077-B833A171D55D}"/>
              </a:ext>
            </a:extLst>
          </p:cNvPr>
          <p:cNvSpPr txBox="1"/>
          <p:nvPr/>
        </p:nvSpPr>
        <p:spPr>
          <a:xfrm>
            <a:off x="6776998" y="1960698"/>
            <a:ext cx="4972311" cy="3370923"/>
          </a:xfrm>
          <a:prstGeom prst="rect">
            <a:avLst/>
          </a:prstGeom>
          <a:noFill/>
        </p:spPr>
        <p:txBody>
          <a:bodyPr wrap="square" rtlCol="0">
            <a:spAutoFit/>
          </a:bodyPr>
          <a:lstStyle/>
          <a:p>
            <a:pPr marL="45720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would like to compare data of generic yellow taxis, green taxis with the data from new generation taxi services such as Uber and Lyft who have a large user base all over the world. We would also like to see if the correlation of trip duration and total amount stands in heavily overpopulated countries such as India where trips last longer than usual in most metro cities.</a:t>
            </a:r>
          </a:p>
        </p:txBody>
      </p:sp>
      <p:pic>
        <p:nvPicPr>
          <p:cNvPr id="6" name="Audio 5">
            <a:hlinkClick r:id="" action="ppaction://media"/>
            <a:extLst>
              <a:ext uri="{FF2B5EF4-FFF2-40B4-BE49-F238E27FC236}">
                <a16:creationId xmlns:a16="http://schemas.microsoft.com/office/drawing/2014/main" id="{78B36EE4-AD03-31D8-C402-15E1FA5015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37994764"/>
      </p:ext>
    </p:extLst>
  </p:cSld>
  <p:clrMapOvr>
    <a:masterClrMapping/>
  </p:clrMapOvr>
  <mc:AlternateContent xmlns:mc="http://schemas.openxmlformats.org/markup-compatibility/2006">
    <mc:Choice xmlns:p14="http://schemas.microsoft.com/office/powerpoint/2010/main" Requires="p14">
      <p:transition spd="slow" p14:dur="2000" advTm="26062"/>
    </mc:Choice>
    <mc:Fallback>
      <p:transition spd="slow" advTm="2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797510"/>
            <a:ext cx="5653309" cy="5262979"/>
          </a:xfrm>
        </p:spPr>
        <p:txBody>
          <a:bodyPr vert="horz" lIns="91440" tIns="45720" rIns="91440" bIns="45720" rtlCol="0" anchor="ctr">
            <a:normAutofit/>
          </a:bodyPr>
          <a:lstStyle/>
          <a:p>
            <a:pPr algn="l"/>
            <a:r>
              <a:rPr lang="en-US" sz="7200" b="0" i="0" u="none" strike="noStrike" baseline="0" dirty="0">
                <a:solidFill>
                  <a:srgbClr val="000000"/>
                </a:solidFill>
                <a:latin typeface="Lucida Fax" panose="020606020505050202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3FA12684-A3C1-4690-8077-B833A171D55D}"/>
              </a:ext>
            </a:extLst>
          </p:cNvPr>
          <p:cNvSpPr txBox="1"/>
          <p:nvPr/>
        </p:nvSpPr>
        <p:spPr>
          <a:xfrm>
            <a:off x="6405010" y="428177"/>
            <a:ext cx="5594308" cy="6001643"/>
          </a:xfrm>
          <a:prstGeom prst="rect">
            <a:avLst/>
          </a:prstGeom>
          <a:noFill/>
        </p:spPr>
        <p:txBody>
          <a:bodyPr wrap="square" rtlCol="0">
            <a:spAutoFit/>
          </a:bodyPr>
          <a:lstStyle/>
          <a:p>
            <a:pPr algn="l"/>
            <a:endParaRPr lang="en-US" sz="16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rPr>
              <a:t>GitHub repository -</a:t>
            </a:r>
            <a:r>
              <a:rPr lang="en-US" sz="1600" b="0" i="0" u="none" strike="noStrike" baseline="0" dirty="0">
                <a:latin typeface="Times New Roman" panose="02020603050405020304" pitchFamily="18" charset="0"/>
                <a:hlinkClick r:id="rId4"/>
              </a:rPr>
              <a:t>https://github.com/SanketRevadigar/ITCS-6100---BDA</a:t>
            </a:r>
          </a:p>
          <a:p>
            <a:pPr marL="285750" indent="-285750">
              <a:buFont typeface="Arial" panose="020B0604020202020204" pitchFamily="34" charset="0"/>
              <a:buChar char="•"/>
            </a:pPr>
            <a:endParaRPr lang="en-US" sz="1600" dirty="0">
              <a:latin typeface="Times New Roman" panose="02020603050405020304" pitchFamily="18" charset="0"/>
              <a:hlinkClick r:id="rId4"/>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hlinkClick r:id="rId4"/>
              </a:rPr>
              <a:t>https://www.linkedin.com/pulse/how-explain-new-york-city-taxi-limousine-commission-tlc-apurv-sibal/</a:t>
            </a:r>
          </a:p>
          <a:p>
            <a:r>
              <a:rPr lang="en-US" sz="1600" b="0" i="0" u="none" strike="noStrike" baseline="0" dirty="0">
                <a:latin typeface="Times New Roman" panose="02020603050405020304" pitchFamily="18" charset="0"/>
                <a:hlinkClick r:id="rId4"/>
              </a:rPr>
              <a:t> </a:t>
            </a: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r>
              <a:rPr lang="en-US" sz="1600" u="sng" dirty="0">
                <a:latin typeface="Times New Roman" panose="02020603050405020304" pitchFamily="18" charset="0"/>
                <a:hlinkClick r:id="rId5"/>
              </a:rPr>
              <a:t>https://registry.opendata.aws/</a:t>
            </a:r>
            <a:endParaRPr lang="en-US" sz="1600" u="sng" dirty="0">
              <a:latin typeface="Times New Roman" panose="02020603050405020304" pitchFamily="18" charset="0"/>
            </a:endParaRPr>
          </a:p>
          <a:p>
            <a:pPr marL="285750" indent="-285750">
              <a:buFont typeface="Arial" panose="020B0604020202020204" pitchFamily="34" charset="0"/>
              <a:buChar char="•"/>
            </a:pPr>
            <a:endParaRPr lang="en-US" sz="1600" u="sng" dirty="0">
              <a:latin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hlinkClick r:id="rId6"/>
              </a:rPr>
              <a:t>https://www1.nyc.gov/site/tlc/about/tlc-trip-record-data.page </a:t>
            </a: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hlinkClick r:id="rId7"/>
              </a:rPr>
              <a:t>https://aws.amazon.com/blogs/machine-learning/machine-learning-on-distributed-dask-using-amazon-sagemaker-and-aws-fargate/ </a:t>
            </a: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hlinkClick r:id="rId8"/>
              </a:rPr>
              <a:t>https://github.com/aws-samples/cloud-experiments/tree/master/experiments/notebooks/exploring-data</a:t>
            </a:r>
            <a:r>
              <a:rPr lang="en-US" sz="1600" b="0" i="0" u="none" strike="noStrike" baseline="0" dirty="0">
                <a:latin typeface="Times New Roman" panose="02020603050405020304" pitchFamily="18" charset="0"/>
              </a:rPr>
              <a:t> </a:t>
            </a:r>
          </a:p>
          <a:p>
            <a:pPr marL="285750" indent="-285750">
              <a:buFont typeface="Arial" panose="020B0604020202020204" pitchFamily="34" charset="0"/>
              <a:buChar char="•"/>
            </a:pPr>
            <a:endParaRPr lang="en-US" sz="1600" b="0" i="0" u="none" strike="noStrike" baseline="0" dirty="0">
              <a:latin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latin typeface="Times New Roman" panose="02020603050405020304" pitchFamily="18" charset="0"/>
                <a:hlinkClick r:id="rId9"/>
              </a:rPr>
              <a:t>https://www.techtarget.com/searchbusinessanalytics/definition/data-preparation#:~:text=Data%20preparation%20is%20the%</a:t>
            </a:r>
            <a:r>
              <a:rPr lang="en-US" sz="1600" b="0" i="0" u="none" strike="noStrike" dirty="0">
                <a:latin typeface="Times New Roman" panose="02020603050405020304" pitchFamily="18" charset="0"/>
                <a:hlinkClick r:id="rId9"/>
              </a:rPr>
              <a:t>20process</a:t>
            </a:r>
            <a:r>
              <a:rPr lang="en-US" sz="1600" b="0" i="0" u="none" strike="noStrike" baseline="0" dirty="0">
                <a:latin typeface="Times New Roman" panose="02020603050405020304" pitchFamily="18" charset="0"/>
                <a:hlinkClick r:id="rId9"/>
              </a:rPr>
              <a:t>,analytics%20and%20data%20visualization%20applications</a:t>
            </a:r>
            <a:r>
              <a:rPr lang="en-US" sz="1600" b="0" i="0" u="none" strike="noStrike" baseline="0" dirty="0">
                <a:latin typeface="Times New Roman" panose="02020603050405020304" pitchFamily="18" charset="0"/>
              </a:rPr>
              <a:t>. </a:t>
            </a:r>
          </a:p>
        </p:txBody>
      </p:sp>
      <p:pic>
        <p:nvPicPr>
          <p:cNvPr id="6" name="Audio 5">
            <a:hlinkClick r:id="" action="ppaction://media"/>
            <a:extLst>
              <a:ext uri="{FF2B5EF4-FFF2-40B4-BE49-F238E27FC236}">
                <a16:creationId xmlns:a16="http://schemas.microsoft.com/office/drawing/2014/main" id="{FFC55447-5C8A-D972-6928-6941343FC42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10177350"/>
      </p:ext>
    </p:extLst>
  </p:cSld>
  <p:clrMapOvr>
    <a:masterClrMapping/>
  </p:clrMapOvr>
  <mc:AlternateContent xmlns:mc="http://schemas.openxmlformats.org/markup-compatibility/2006">
    <mc:Choice xmlns:p14="http://schemas.microsoft.com/office/powerpoint/2010/main" Requires="p14">
      <p:transition spd="slow" p14:dur="2000" advTm="6093"/>
    </mc:Choice>
    <mc:Fallback>
      <p:transition spd="slow" advTm="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975A8-D0A7-D157-9E47-CBDDC4A09EC8}"/>
              </a:ext>
            </a:extLst>
          </p:cNvPr>
          <p:cNvSpPr>
            <a:spLocks noGrp="1"/>
          </p:cNvSpPr>
          <p:nvPr>
            <p:ph type="title"/>
          </p:nvPr>
        </p:nvSpPr>
        <p:spPr/>
        <p:txBody>
          <a:bodyPr>
            <a:normAutofit/>
          </a:bodyPr>
          <a:lstStyle/>
          <a:p>
            <a:pPr algn="just"/>
            <a:r>
              <a:rPr lang="en-US" sz="5400" b="1" dirty="0"/>
              <a:t>Thank You!</a:t>
            </a:r>
          </a:p>
        </p:txBody>
      </p:sp>
      <p:pic>
        <p:nvPicPr>
          <p:cNvPr id="26" name="Graphic 7" descr="Handshake">
            <a:extLst>
              <a:ext uri="{FF2B5EF4-FFF2-40B4-BE49-F238E27FC236}">
                <a16:creationId xmlns:a16="http://schemas.microsoft.com/office/drawing/2014/main" id="{85997A2F-5845-F560-6411-42003D2A2B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9652" y="1859078"/>
            <a:ext cx="3821102" cy="3821102"/>
          </a:xfrm>
          <a:prstGeom prst="rect">
            <a:avLst/>
          </a:prstGeom>
          <a:ln>
            <a:noFill/>
          </a:ln>
        </p:spPr>
      </p:pic>
      <p:pic>
        <p:nvPicPr>
          <p:cNvPr id="5" name="Audio 4">
            <a:hlinkClick r:id="" action="ppaction://media"/>
            <a:extLst>
              <a:ext uri="{FF2B5EF4-FFF2-40B4-BE49-F238E27FC236}">
                <a16:creationId xmlns:a16="http://schemas.microsoft.com/office/drawing/2014/main" id="{CDF49938-BE70-A997-29D9-0E43DF3458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9405931"/>
      </p:ext>
    </p:extLst>
  </p:cSld>
  <p:clrMapOvr>
    <a:masterClrMapping/>
  </p:clrMapOvr>
  <mc:AlternateContent xmlns:mc="http://schemas.openxmlformats.org/markup-compatibility/2006">
    <mc:Choice xmlns:p14="http://schemas.microsoft.com/office/powerpoint/2010/main" Requires="p14">
      <p:transition spd="slow" p14:dur="2000" advTm="6520"/>
    </mc:Choice>
    <mc:Fallback>
      <p:transition spd="slow" advTm="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18193" y="798583"/>
            <a:ext cx="5949949" cy="5509200"/>
          </a:xfrm>
        </p:spPr>
        <p:txBody>
          <a:bodyPr vert="horz" lIns="91440" tIns="45720" rIns="91440" bIns="45720" rtlCol="0" anchor="ctr">
            <a:normAutofit/>
          </a:bodyPr>
          <a:lstStyle/>
          <a:p>
            <a:pPr algn="just"/>
            <a:r>
              <a:rPr lang="en-US" sz="6600" dirty="0">
                <a:latin typeface="Lucida Fax" panose="02060602050505020204" pitchFamily="18" charset="0"/>
                <a:cs typeface="Times New Roman" panose="02020603050405020304" pitchFamily="18" charset="0"/>
              </a:rPr>
              <a:t>Business Problem/ Opportunity</a:t>
            </a:r>
            <a:endParaRPr lang="en-US" sz="6600" dirty="0">
              <a:solidFill>
                <a:schemeClr val="tx1">
                  <a:lumMod val="85000"/>
                  <a:lumOff val="15000"/>
                </a:schemeClr>
              </a:solidFill>
              <a:latin typeface="Lucida Fax" panose="020606020505050202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7078436" y="798583"/>
            <a:ext cx="4835029" cy="5509200"/>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city of New York has the greatest number of taxis being operated every day in the entire united states with 13000 taxis running every day and another 40000 taxis are for hire on basis.</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gives opportunity to a grow the business when we have the right data and make the best decisions based on that data. </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Using the available dataset, we tried to understand the trip data to help the taxi drivers in earning more money. </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evaluate the the user trends, we followed various methods and use it to develop patterns as a result.</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i="0" u="none" strike="noStrike" baseline="0" dirty="0">
                <a:solidFill>
                  <a:srgbClr val="292929"/>
                </a:solidFill>
                <a:latin typeface="Times New Roman" panose="02020603050405020304" pitchFamily="18" charset="0"/>
              </a:rPr>
              <a:t>The yellow and green taxi trip records include fields capturing pick-up and drop-off dates/times, pick-up and drop-off locations, trip distances, itemized fares, rate types, payment types, and driver-reported passenger counts. These metrics will assist in finding the right opportunity to grow the business.</a:t>
            </a:r>
            <a:endParaRPr lang="en-US" sz="16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32927F9A-0A08-B2C3-DDCC-435B03EC88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46248984"/>
      </p:ext>
    </p:extLst>
  </p:cSld>
  <p:clrMapOvr>
    <a:masterClrMapping/>
  </p:clrMapOvr>
  <mc:AlternateContent xmlns:mc="http://schemas.openxmlformats.org/markup-compatibility/2006">
    <mc:Choice xmlns:p14="http://schemas.microsoft.com/office/powerpoint/2010/main" Requires="p14">
      <p:transition spd="slow" p14:dur="2000" advTm="61705"/>
    </mc:Choice>
    <mc:Fallback>
      <p:transition spd="slow" advTm="61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428178"/>
            <a:ext cx="5515347" cy="6001643"/>
          </a:xfrm>
        </p:spPr>
        <p:txBody>
          <a:bodyPr vert="horz" lIns="91440" tIns="45720" rIns="91440" bIns="45720" rtlCol="0" anchor="ctr">
            <a:normAutofit/>
          </a:bodyPr>
          <a:lstStyle/>
          <a:p>
            <a:pPr algn="just"/>
            <a:r>
              <a:rPr lang="en-US" sz="6600" i="0" u="none" strike="noStrike" baseline="0" dirty="0">
                <a:solidFill>
                  <a:srgbClr val="000000"/>
                </a:solidFill>
                <a:latin typeface="Lucida Fax" panose="02060602050505020204" pitchFamily="18" charset="0"/>
              </a:rPr>
              <a:t>Research Objectives</a:t>
            </a:r>
            <a:endParaRPr lang="en-US" sz="6600" dirty="0">
              <a:solidFill>
                <a:schemeClr val="tx1">
                  <a:lumMod val="85000"/>
                  <a:lumOff val="15000"/>
                </a:schemeClr>
              </a:solidFill>
              <a:latin typeface="Lucida Fax" panose="020606020505050202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6096000" y="428178"/>
            <a:ext cx="5776644" cy="6001643"/>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What are we trying to achieve through this project ? </a:t>
            </a:r>
          </a:p>
          <a:p>
            <a:pPr algn="just"/>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Like most solutions to the problems in the world, they started out with a “Why/What”.</a:t>
            </a:r>
          </a:p>
          <a:p>
            <a:pPr marL="171450" indent="-1714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main objectives of the project have been formulated as questions given below. The answers to these questions will help in attaining our objective.</a:t>
            </a:r>
          </a:p>
          <a:p>
            <a:pPr algn="just"/>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What are the general trends of the pickup and drop-off locations of taxis in New York City? </a:t>
            </a:r>
          </a:p>
          <a:p>
            <a:pPr marL="685800" lvl="1" indent="-228600" algn="just">
              <a:buFont typeface="+mj-lt"/>
              <a:buAutoNum type="arabicPeriod"/>
            </a:pPr>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What timings experience the most surge in taxi bookings? </a:t>
            </a:r>
          </a:p>
          <a:p>
            <a:pPr marL="685800" lvl="1" indent="-228600" algn="just">
              <a:buFont typeface="+mj-lt"/>
              <a:buAutoNum type="arabicPeriod"/>
            </a:pPr>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What are the fare trends during these surge timings? </a:t>
            </a:r>
          </a:p>
          <a:p>
            <a:pPr marL="685800" lvl="1" indent="-228600" algn="just">
              <a:buFont typeface="+mj-lt"/>
              <a:buAutoNum type="arabicPeriod"/>
            </a:pPr>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What are the preferred methods of payment for taxi fares? </a:t>
            </a:r>
          </a:p>
          <a:p>
            <a:pPr marL="685800" lvl="1" indent="-228600" algn="just">
              <a:buFont typeface="+mj-lt"/>
              <a:buAutoNum type="arabicPeriod"/>
            </a:pPr>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Is there a correlation of tips with various factors such as trip distance, location, taxi booking timings, etc.? </a:t>
            </a:r>
          </a:p>
          <a:p>
            <a:pPr marL="685800" lvl="1" indent="-228600" algn="just">
              <a:buFont typeface="+mj-lt"/>
              <a:buAutoNum type="arabicPeriod"/>
            </a:pPr>
            <a:endParaRPr lang="en-US" sz="1600" i="0" u="none" strike="noStrike" baseline="0" dirty="0">
              <a:solidFill>
                <a:srgbClr val="000000"/>
              </a:solidFill>
              <a:latin typeface="Times New Roman" panose="02020603050405020304" pitchFamily="18" charset="0"/>
            </a:endParaRPr>
          </a:p>
          <a:p>
            <a:pPr marL="685800" lvl="1" indent="-228600" algn="just">
              <a:buFont typeface="+mj-lt"/>
              <a:buAutoNum type="arabicPeriod"/>
            </a:pPr>
            <a:r>
              <a:rPr lang="en-US" sz="1600" i="0" u="none" strike="noStrike" baseline="0" dirty="0">
                <a:solidFill>
                  <a:srgbClr val="000000"/>
                </a:solidFill>
                <a:latin typeface="Times New Roman" panose="02020603050405020304" pitchFamily="18" charset="0"/>
              </a:rPr>
              <a:t>What is the contrast of booking frequency on weekdays vs. weekends and peak hours vs. non-peak hours? </a:t>
            </a:r>
          </a:p>
          <a:p>
            <a:pPr algn="just"/>
            <a:endParaRPr lang="en-US" sz="16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B18C4819-7C21-A04D-D319-FF52847BD8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2144723"/>
      </p:ext>
    </p:extLst>
  </p:cSld>
  <p:clrMapOvr>
    <a:masterClrMapping/>
  </p:clrMapOvr>
  <mc:AlternateContent xmlns:mc="http://schemas.openxmlformats.org/markup-compatibility/2006">
    <mc:Choice xmlns:p14="http://schemas.microsoft.com/office/powerpoint/2010/main" Requires="p14">
      <p:transition spd="slow" p14:dur="2000" advTm="60590"/>
    </mc:Choice>
    <mc:Fallback>
      <p:transition spd="slow" advTm="60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189297" y="453416"/>
            <a:ext cx="6471385" cy="5755422"/>
          </a:xfrm>
        </p:spPr>
        <p:txBody>
          <a:bodyPr vert="horz" lIns="91440" tIns="45720" rIns="91440" bIns="45720" rtlCol="0" anchor="ctr">
            <a:normAutofit/>
          </a:bodyPr>
          <a:lstStyle/>
          <a:p>
            <a:pPr algn="just"/>
            <a:r>
              <a:rPr lang="en-US" sz="6600" b="0" i="0" u="none" strike="noStrike" baseline="0" dirty="0">
                <a:solidFill>
                  <a:srgbClr val="000000"/>
                </a:solidFill>
                <a:latin typeface="Lucida Fax" panose="02060602050505020204" pitchFamily="18" charset="0"/>
              </a:rPr>
              <a:t>Data Understanding</a:t>
            </a:r>
            <a:endParaRPr lang="en-US" sz="6600" dirty="0">
              <a:solidFill>
                <a:schemeClr val="tx1">
                  <a:lumMod val="85000"/>
                  <a:lumOff val="15000"/>
                </a:schemeClr>
              </a:solidFill>
              <a:latin typeface="Lucida Fax" panose="020606020505050202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6795436" y="453416"/>
            <a:ext cx="5207267" cy="5755422"/>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There are mainly two types of data analysis, Exploratory Data Analysis and Dashboard.</a:t>
            </a:r>
          </a:p>
          <a:p>
            <a:pPr algn="just"/>
            <a:endParaRPr lang="en-US" sz="1600" b="1" dirty="0">
              <a:latin typeface="Times New Roman" panose="02020603050405020304" pitchFamily="18" charset="0"/>
              <a:cs typeface="Times New Roman" panose="02020603050405020304" pitchFamily="18" charset="0"/>
            </a:endParaRPr>
          </a:p>
          <a:p>
            <a:pPr marL="342900" indent="-342900" algn="just">
              <a:buFont typeface="+mj-lt"/>
              <a:buAutoNum type="alphaLcParenR"/>
            </a:pPr>
            <a:r>
              <a:rPr lang="en-US" sz="1600" b="1" u="sng" dirty="0">
                <a:latin typeface="Times New Roman" panose="02020603050405020304" pitchFamily="18" charset="0"/>
                <a:cs typeface="Times New Roman" panose="02020603050405020304" pitchFamily="18" charset="0"/>
              </a:rPr>
              <a:t>Exploratory Data Analysis:</a:t>
            </a:r>
          </a:p>
          <a:p>
            <a:pPr lvl="1" algn="just"/>
            <a:r>
              <a:rPr lang="en-US" sz="1600" dirty="0">
                <a:latin typeface="Times New Roman" panose="02020603050405020304" pitchFamily="18" charset="0"/>
                <a:cs typeface="Times New Roman" panose="02020603050405020304" pitchFamily="18" charset="0"/>
              </a:rPr>
              <a:t>With companies handling millions of user data everyday, data has become more diversified and complex to analyze. </a:t>
            </a:r>
            <a:r>
              <a:rPr lang="en-US" sz="1600" i="0" u="none" strike="noStrike" baseline="0" dirty="0">
                <a:solidFill>
                  <a:srgbClr val="000000"/>
                </a:solidFill>
                <a:latin typeface="Times New Roman" panose="02020603050405020304" pitchFamily="18" charset="0"/>
                <a:cs typeface="Times New Roman" panose="02020603050405020304" pitchFamily="18" charset="0"/>
              </a:rPr>
              <a:t>Because of the scale, complexity, and variety of data sources, the same technologies and tactics that worked in the past no longer work. </a:t>
            </a:r>
            <a:r>
              <a:rPr lang="en-US" sz="1600" dirty="0">
                <a:solidFill>
                  <a:srgbClr val="000000"/>
                </a:solidFill>
                <a:latin typeface="Times New Roman" panose="02020603050405020304" pitchFamily="18" charset="0"/>
                <a:cs typeface="Times New Roman" panose="02020603050405020304" pitchFamily="18" charset="0"/>
              </a:rPr>
              <a:t>This helps in configuring the data analytics pipeline and choose the optimal models and methods for analysis to predict the outcomes and apply them to our own data. </a:t>
            </a:r>
          </a:p>
          <a:p>
            <a:pPr marL="342900" indent="-342900" algn="just">
              <a:buFont typeface="+mj-lt"/>
              <a:buAutoNum type="alphaLcParenR"/>
            </a:pPr>
            <a:endParaRPr lang="en-US" sz="1600" b="1" u="sng" dirty="0">
              <a:latin typeface="Times New Roman" panose="02020603050405020304" pitchFamily="18" charset="0"/>
              <a:cs typeface="Times New Roman" panose="02020603050405020304" pitchFamily="18" charset="0"/>
            </a:endParaRPr>
          </a:p>
          <a:p>
            <a:pPr marL="342900" indent="-342900" algn="just">
              <a:buFont typeface="+mj-lt"/>
              <a:buAutoNum type="alphaLcParenR"/>
            </a:pPr>
            <a:r>
              <a:rPr lang="en-US" sz="1600" b="1" u="sng" dirty="0">
                <a:solidFill>
                  <a:srgbClr val="000000"/>
                </a:solidFill>
                <a:latin typeface="Times New Roman" panose="02020603050405020304" pitchFamily="18" charset="0"/>
                <a:cs typeface="Times New Roman" panose="02020603050405020304" pitchFamily="18" charset="0"/>
              </a:rPr>
              <a:t>Dashboard:</a:t>
            </a:r>
          </a:p>
          <a:p>
            <a:pPr lvl="1"/>
            <a:r>
              <a:rPr lang="en-US" sz="1600" dirty="0">
                <a:solidFill>
                  <a:srgbClr val="000000"/>
                </a:solidFill>
                <a:latin typeface="Times New Roman" panose="02020603050405020304" pitchFamily="18" charset="0"/>
                <a:cs typeface="Times New Roman" panose="02020603050405020304" pitchFamily="18" charset="0"/>
              </a:rPr>
              <a:t>The dashboard helps in viewing visualized data like:</a:t>
            </a:r>
          </a:p>
          <a:p>
            <a:pPr marL="742950" lvl="1" indent="-285750">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The record of payments by passengers.</a:t>
            </a:r>
          </a:p>
          <a:p>
            <a:pPr marL="742950" lvl="1" indent="-285750">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Count of records from different vendors.</a:t>
            </a:r>
          </a:p>
          <a:p>
            <a:pPr marL="742950" lvl="1" indent="-285750">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Graph showing relation between sum</a:t>
            </a:r>
            <a:r>
              <a:rPr lang="en-US" sz="1600" dirty="0">
                <a:solidFill>
                  <a:srgbClr val="000000"/>
                </a:solidFill>
                <a:latin typeface="Times New Roman" panose="02020603050405020304" pitchFamily="18" charset="0"/>
                <a:cs typeface="Times New Roman" panose="02020603050405020304" pitchFamily="18" charset="0"/>
              </a:rPr>
              <a:t>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of </a:t>
            </a:r>
            <a:r>
              <a:rPr lang="en-US" sz="1600" dirty="0">
                <a:solidFill>
                  <a:srgbClr val="000000"/>
                </a:solidFill>
                <a:latin typeface="Times New Roman" panose="02020603050405020304" pitchFamily="18" charset="0"/>
                <a:cs typeface="Times New Roman" panose="02020603050405020304" pitchFamily="18" charset="0"/>
              </a:rPr>
              <a:t>t</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ip amount and sum of passenger count filtered by drop of location. </a:t>
            </a:r>
          </a:p>
          <a:p>
            <a:pPr marL="742950" lvl="1" indent="-285750">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Average fare of the trip based on the pickup location. The location id 44 has the highest fare with close to 100$. </a:t>
            </a:r>
            <a:endParaRPr lang="en-US" sz="1600" b="1" u="sng" dirty="0">
              <a:solidFill>
                <a:srgbClr val="000000"/>
              </a:solidFill>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590C1C90-5E14-9F0E-C88D-2DC91A1D87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89115909"/>
      </p:ext>
    </p:extLst>
  </p:cSld>
  <p:clrMapOvr>
    <a:masterClrMapping/>
  </p:clrMapOvr>
  <mc:AlternateContent xmlns:mc="http://schemas.openxmlformats.org/markup-compatibility/2006">
    <mc:Choice xmlns:p14="http://schemas.microsoft.com/office/powerpoint/2010/main" Requires="p14">
      <p:transition spd="slow" p14:dur="2000" advTm="78563"/>
    </mc:Choice>
    <mc:Fallback>
      <p:transition spd="slow" advTm="7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AA1F24-E4E9-68BC-3806-3BEB284DE387}"/>
              </a:ext>
            </a:extLst>
          </p:cNvPr>
          <p:cNvPicPr>
            <a:picLocks noChangeAspect="1"/>
          </p:cNvPicPr>
          <p:nvPr/>
        </p:nvPicPr>
        <p:blipFill rotWithShape="1">
          <a:blip r:embed="rId4"/>
          <a:srcRect l="5247" t="3526" r="9812" b="9382"/>
          <a:stretch/>
        </p:blipFill>
        <p:spPr>
          <a:xfrm>
            <a:off x="902571" y="440870"/>
            <a:ext cx="3928789" cy="2370443"/>
          </a:xfrm>
          <a:prstGeom prst="rect">
            <a:avLst/>
          </a:prstGeom>
        </p:spPr>
      </p:pic>
      <p:sp>
        <p:nvSpPr>
          <p:cNvPr id="6" name="TextBox 5">
            <a:extLst>
              <a:ext uri="{FF2B5EF4-FFF2-40B4-BE49-F238E27FC236}">
                <a16:creationId xmlns:a16="http://schemas.microsoft.com/office/drawing/2014/main" id="{D9EDDB22-EBB0-6932-B93C-F3802BD43C21}"/>
              </a:ext>
            </a:extLst>
          </p:cNvPr>
          <p:cNvSpPr txBox="1"/>
          <p:nvPr/>
        </p:nvSpPr>
        <p:spPr>
          <a:xfrm>
            <a:off x="906236" y="3059668"/>
            <a:ext cx="4465864" cy="338554"/>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Fig a) </a:t>
            </a:r>
            <a:r>
              <a:rPr lang="en-US" sz="1600" dirty="0">
                <a:latin typeface="Times New Roman" panose="02020603050405020304" pitchFamily="18" charset="0"/>
                <a:cs typeface="Times New Roman" panose="02020603050405020304" pitchFamily="18" charset="0"/>
              </a:rPr>
              <a:t>Dashboard</a:t>
            </a:r>
          </a:p>
        </p:txBody>
      </p:sp>
      <p:pic>
        <p:nvPicPr>
          <p:cNvPr id="8" name="Picture 7">
            <a:extLst>
              <a:ext uri="{FF2B5EF4-FFF2-40B4-BE49-F238E27FC236}">
                <a16:creationId xmlns:a16="http://schemas.microsoft.com/office/drawing/2014/main" id="{8A9F932E-FDD6-8FC0-B2F0-D5282D89DAA6}"/>
              </a:ext>
            </a:extLst>
          </p:cNvPr>
          <p:cNvPicPr>
            <a:picLocks noChangeAspect="1"/>
          </p:cNvPicPr>
          <p:nvPr/>
        </p:nvPicPr>
        <p:blipFill rotWithShape="1">
          <a:blip r:embed="rId5"/>
          <a:srcRect l="4290" t="6540" r="9757" b="7855"/>
          <a:stretch/>
        </p:blipFill>
        <p:spPr>
          <a:xfrm>
            <a:off x="7772399" y="506185"/>
            <a:ext cx="3760073" cy="2305129"/>
          </a:xfrm>
          <a:prstGeom prst="rect">
            <a:avLst/>
          </a:prstGeom>
        </p:spPr>
      </p:pic>
      <p:sp>
        <p:nvSpPr>
          <p:cNvPr id="11" name="TextBox 10">
            <a:extLst>
              <a:ext uri="{FF2B5EF4-FFF2-40B4-BE49-F238E27FC236}">
                <a16:creationId xmlns:a16="http://schemas.microsoft.com/office/drawing/2014/main" id="{8B0C42E9-ED98-1319-1BBA-B5C769C0F5A8}"/>
              </a:ext>
            </a:extLst>
          </p:cNvPr>
          <p:cNvSpPr txBox="1"/>
          <p:nvPr/>
        </p:nvSpPr>
        <p:spPr>
          <a:xfrm>
            <a:off x="7603683" y="2815326"/>
            <a:ext cx="3932451" cy="584775"/>
          </a:xfrm>
          <a:prstGeom prst="rect">
            <a:avLst/>
          </a:prstGeom>
          <a:noFill/>
        </p:spPr>
        <p:txBody>
          <a:bodyPr wrap="square" rtlCol="0">
            <a:spAutoFit/>
          </a:bodyPr>
          <a:lstStyle/>
          <a:p>
            <a:pPr algn="just"/>
            <a:r>
              <a:rPr lang="en-US" sz="1600" b="1" i="0" u="none" strike="noStrike" baseline="0" dirty="0">
                <a:solidFill>
                  <a:srgbClr val="000000"/>
                </a:solidFill>
                <a:latin typeface="Times New Roman" panose="02020603050405020304" pitchFamily="18" charset="0"/>
              </a:rPr>
              <a:t>Fig b) </a:t>
            </a:r>
            <a:r>
              <a:rPr lang="en-US" sz="1600" i="0" u="none" strike="noStrike" baseline="0" dirty="0">
                <a:solidFill>
                  <a:srgbClr val="000000"/>
                </a:solidFill>
                <a:latin typeface="Times New Roman" panose="02020603050405020304" pitchFamily="18" charset="0"/>
              </a:rPr>
              <a:t>Count of records from different vendors (</a:t>
            </a:r>
            <a:r>
              <a:rPr lang="en-US" sz="1600" i="0" u="none" strike="noStrike" baseline="0" dirty="0" err="1">
                <a:solidFill>
                  <a:srgbClr val="000000"/>
                </a:solidFill>
                <a:latin typeface="Times New Roman" panose="02020603050405020304" pitchFamily="18" charset="0"/>
              </a:rPr>
              <a:t>VendorId</a:t>
            </a:r>
            <a:r>
              <a:rPr lang="en-US" sz="1600" i="0" u="none" strike="noStrike" baseline="0" dirty="0">
                <a:solidFill>
                  <a:srgbClr val="000000"/>
                </a:solidFill>
                <a:latin typeface="Times New Roman" panose="02020603050405020304" pitchFamily="18" charset="0"/>
              </a:rPr>
              <a:t> - 1 and 2). </a:t>
            </a:r>
            <a:endParaRPr lang="en-US" sz="1600" u="sng" dirty="0"/>
          </a:p>
        </p:txBody>
      </p:sp>
      <p:pic>
        <p:nvPicPr>
          <p:cNvPr id="13" name="Picture 12">
            <a:extLst>
              <a:ext uri="{FF2B5EF4-FFF2-40B4-BE49-F238E27FC236}">
                <a16:creationId xmlns:a16="http://schemas.microsoft.com/office/drawing/2014/main" id="{7B3392BA-BA37-7F86-423E-B808B9516C15}"/>
              </a:ext>
            </a:extLst>
          </p:cNvPr>
          <p:cNvPicPr>
            <a:picLocks noChangeAspect="1"/>
          </p:cNvPicPr>
          <p:nvPr/>
        </p:nvPicPr>
        <p:blipFill rotWithShape="1">
          <a:blip r:embed="rId6"/>
          <a:srcRect l="6679" t="2591" r="13137" b="9859"/>
          <a:stretch/>
        </p:blipFill>
        <p:spPr>
          <a:xfrm>
            <a:off x="902571" y="3677355"/>
            <a:ext cx="3928789" cy="2086145"/>
          </a:xfrm>
          <a:prstGeom prst="rect">
            <a:avLst/>
          </a:prstGeom>
        </p:spPr>
      </p:pic>
      <p:sp>
        <p:nvSpPr>
          <p:cNvPr id="14" name="TextBox 13">
            <a:extLst>
              <a:ext uri="{FF2B5EF4-FFF2-40B4-BE49-F238E27FC236}">
                <a16:creationId xmlns:a16="http://schemas.microsoft.com/office/drawing/2014/main" id="{602891F4-2B70-320E-1999-83FB38DE6C47}"/>
              </a:ext>
            </a:extLst>
          </p:cNvPr>
          <p:cNvSpPr txBox="1"/>
          <p:nvPr/>
        </p:nvSpPr>
        <p:spPr>
          <a:xfrm>
            <a:off x="906236" y="5950127"/>
            <a:ext cx="4465864" cy="830997"/>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Fig c)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Graph showing relation between sum</a:t>
            </a:r>
            <a:r>
              <a:rPr lang="en-US" sz="1600" dirty="0">
                <a:solidFill>
                  <a:srgbClr val="000000"/>
                </a:solidFill>
                <a:latin typeface="Times New Roman" panose="02020603050405020304" pitchFamily="18" charset="0"/>
                <a:cs typeface="Times New Roman" panose="02020603050405020304" pitchFamily="18" charset="0"/>
              </a:rPr>
              <a:t>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of </a:t>
            </a:r>
            <a:r>
              <a:rPr lang="en-US" sz="1600" dirty="0">
                <a:solidFill>
                  <a:srgbClr val="000000"/>
                </a:solidFill>
                <a:latin typeface="Times New Roman" panose="02020603050405020304" pitchFamily="18" charset="0"/>
                <a:cs typeface="Times New Roman" panose="02020603050405020304" pitchFamily="18" charset="0"/>
              </a:rPr>
              <a:t>t</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ip amount and sum of passenger count filtered by drop of location. </a:t>
            </a:r>
            <a:endParaRPr lang="en-US" sz="1600"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0A55C853-A3E1-8061-E3A2-3456580EED81}"/>
              </a:ext>
            </a:extLst>
          </p:cNvPr>
          <p:cNvPicPr>
            <a:picLocks noChangeAspect="1"/>
          </p:cNvPicPr>
          <p:nvPr/>
        </p:nvPicPr>
        <p:blipFill rotWithShape="1">
          <a:blip r:embed="rId7"/>
          <a:srcRect r="12998" b="7737"/>
          <a:stretch/>
        </p:blipFill>
        <p:spPr>
          <a:xfrm>
            <a:off x="7603683" y="3659398"/>
            <a:ext cx="3928789" cy="2104102"/>
          </a:xfrm>
          <a:prstGeom prst="rect">
            <a:avLst/>
          </a:prstGeom>
        </p:spPr>
      </p:pic>
      <p:sp>
        <p:nvSpPr>
          <p:cNvPr id="17" name="TextBox 16">
            <a:extLst>
              <a:ext uri="{FF2B5EF4-FFF2-40B4-BE49-F238E27FC236}">
                <a16:creationId xmlns:a16="http://schemas.microsoft.com/office/drawing/2014/main" id="{F1896DD1-EBF1-23C3-9A72-AF374FFEC8E3}"/>
              </a:ext>
            </a:extLst>
          </p:cNvPr>
          <p:cNvSpPr txBox="1"/>
          <p:nvPr/>
        </p:nvSpPr>
        <p:spPr>
          <a:xfrm>
            <a:off x="7660833" y="5950127"/>
            <a:ext cx="4465864" cy="830997"/>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Fig d)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Average fare of the trip based on the pickup location. The location id 44 has the highest fare with close to 100$. </a:t>
            </a:r>
            <a:endParaRPr lang="en-US" sz="1600" b="1"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69B3B196-D3CB-D0D6-E6BA-96F10EB0760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75461000"/>
      </p:ext>
    </p:extLst>
  </p:cSld>
  <p:clrMapOvr>
    <a:masterClrMapping/>
  </p:clrMapOvr>
  <mc:AlternateContent xmlns:mc="http://schemas.openxmlformats.org/markup-compatibility/2006">
    <mc:Choice xmlns:p14="http://schemas.microsoft.com/office/powerpoint/2010/main" Requires="p14">
      <p:transition spd="slow" p14:dur="2000" advTm="11086"/>
    </mc:Choice>
    <mc:Fallback>
      <p:transition spd="slow" advTm="1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6923-AF25-4DF9-9E71-C6FDD1CABE09}"/>
              </a:ext>
            </a:extLst>
          </p:cNvPr>
          <p:cNvSpPr>
            <a:spLocks noGrp="1"/>
          </p:cNvSpPr>
          <p:nvPr>
            <p:ph type="title"/>
          </p:nvPr>
        </p:nvSpPr>
        <p:spPr>
          <a:xfrm>
            <a:off x="442691" y="1659285"/>
            <a:ext cx="5653309" cy="3539430"/>
          </a:xfrm>
        </p:spPr>
        <p:txBody>
          <a:bodyPr vert="horz" lIns="91440" tIns="45720" rIns="91440" bIns="45720" rtlCol="0" anchor="ctr">
            <a:normAutofit/>
          </a:bodyPr>
          <a:lstStyle/>
          <a:p>
            <a:pPr algn="just"/>
            <a:r>
              <a:rPr lang="en-US" sz="7200" b="0" i="0" u="none" strike="noStrike" baseline="0" dirty="0">
                <a:solidFill>
                  <a:srgbClr val="000000"/>
                </a:solidFill>
                <a:latin typeface="Lucida Fax" panose="02060602050505020204" pitchFamily="18" charset="0"/>
              </a:rPr>
              <a:t>Data Preparation</a:t>
            </a:r>
            <a:endParaRPr lang="en-US" sz="7200" dirty="0">
              <a:solidFill>
                <a:schemeClr val="tx1">
                  <a:lumMod val="85000"/>
                  <a:lumOff val="15000"/>
                </a:schemeClr>
              </a:solidFill>
              <a:latin typeface="Lucida Fax" panose="02060602050505020204" pitchFamily="18" charset="0"/>
            </a:endParaRPr>
          </a:p>
        </p:txBody>
      </p:sp>
      <p:sp>
        <p:nvSpPr>
          <p:cNvPr id="4" name="TextBox 3">
            <a:extLst>
              <a:ext uri="{FF2B5EF4-FFF2-40B4-BE49-F238E27FC236}">
                <a16:creationId xmlns:a16="http://schemas.microsoft.com/office/drawing/2014/main" id="{3FA12684-A3C1-4690-8077-B833A171D55D}"/>
              </a:ext>
            </a:extLst>
          </p:cNvPr>
          <p:cNvSpPr txBox="1"/>
          <p:nvPr/>
        </p:nvSpPr>
        <p:spPr>
          <a:xfrm>
            <a:off x="6346964" y="1659285"/>
            <a:ext cx="5594308"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Data Preparation involves the process of </a:t>
            </a:r>
            <a:r>
              <a:rPr lang="en-US" sz="1600" b="0" i="0" u="none" strike="noStrike" baseline="0" dirty="0">
                <a:solidFill>
                  <a:srgbClr val="000000"/>
                </a:solidFill>
                <a:latin typeface="Times New Roman" panose="02020603050405020304" pitchFamily="18" charset="0"/>
              </a:rPr>
              <a:t>obtaining, integrating, formatting, and organizing data so that it may be utilized in business intelligence (BI), analytics, and data visualization applications.</a:t>
            </a:r>
          </a:p>
          <a:p>
            <a:pPr marL="285750" indent="-285750" algn="just">
              <a:buFont typeface="Arial" panose="020B0604020202020204" pitchFamily="34"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It also includes </a:t>
            </a:r>
            <a:r>
              <a:rPr lang="en-US" sz="1600" b="0" i="0" u="none" strike="noStrike" baseline="0" dirty="0">
                <a:solidFill>
                  <a:srgbClr val="000000"/>
                </a:solidFill>
                <a:latin typeface="Times New Roman" panose="02020603050405020304" pitchFamily="18" charset="0"/>
              </a:rPr>
              <a:t>data pretreatment, profiling, cleaning, validation, transformation and brings together data from both internal and extremal systems for the preparation.</a:t>
            </a:r>
          </a:p>
          <a:p>
            <a:pPr marL="285750" indent="-285750" algn="just">
              <a:buFont typeface="Arial" panose="020B0604020202020204" pitchFamily="34"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The consolidated data after preparation can be used for analysis. With data preparation we get more optimal results and insights to make business decisions.</a:t>
            </a:r>
          </a:p>
          <a:p>
            <a:pPr marL="285750" indent="-285750" algn="just">
              <a:buFont typeface="Arial" panose="020B0604020202020204" pitchFamily="34"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algn="just"/>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E85220F6-61DB-2C06-0FCF-843B8BD1BE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79567881"/>
      </p:ext>
    </p:extLst>
  </p:cSld>
  <p:clrMapOvr>
    <a:masterClrMapping/>
  </p:clrMapOvr>
  <mc:AlternateContent xmlns:mc="http://schemas.openxmlformats.org/markup-compatibility/2006">
    <mc:Choice xmlns:p14="http://schemas.microsoft.com/office/powerpoint/2010/main" Requires="p14">
      <p:transition spd="slow" p14:dur="2000" advTm="43942"/>
    </mc:Choice>
    <mc:Fallback>
      <p:transition spd="slow" advTm="4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EDDB22-EBB0-6932-B93C-F3802BD43C21}"/>
              </a:ext>
            </a:extLst>
          </p:cNvPr>
          <p:cNvSpPr txBox="1"/>
          <p:nvPr/>
        </p:nvSpPr>
        <p:spPr>
          <a:xfrm>
            <a:off x="921821" y="2638064"/>
            <a:ext cx="4465864" cy="861774"/>
          </a:xfrm>
          <a:prstGeom prst="rect">
            <a:avLst/>
          </a:prstGeom>
          <a:noFill/>
        </p:spPr>
        <p:txBody>
          <a:bodyPr wrap="square" rtlCol="0">
            <a:spAutoFit/>
          </a:bodyPr>
          <a:lstStyle/>
          <a:p>
            <a:pPr algn="l"/>
            <a:r>
              <a:rPr lang="en-US" sz="1600" b="1" dirty="0">
                <a:latin typeface="Times New Roman" panose="02020603050405020304" pitchFamily="18" charset="0"/>
                <a:cs typeface="Times New Roman" panose="02020603050405020304" pitchFamily="18" charset="0"/>
              </a:rPr>
              <a:t>Fig a) </a:t>
            </a:r>
            <a:r>
              <a:rPr lang="en-US" sz="1600" dirty="0">
                <a:latin typeface="Times New Roman" panose="02020603050405020304" pitchFamily="18" charset="0"/>
                <a:cs typeface="Times New Roman" panose="02020603050405020304" pitchFamily="18" charset="0"/>
              </a:rPr>
              <a:t>S</a:t>
            </a:r>
            <a:r>
              <a:rPr lang="en-US" sz="1600" i="0" u="none" strike="noStrike" baseline="0" dirty="0">
                <a:solidFill>
                  <a:srgbClr val="000000"/>
                </a:solidFill>
                <a:latin typeface="Times New Roman" panose="02020603050405020304" pitchFamily="18" charset="0"/>
              </a:rPr>
              <a:t>hows</a:t>
            </a:r>
            <a:r>
              <a:rPr lang="en-US" sz="1600" b="0" i="0" u="none" strike="noStrike" baseline="0" dirty="0">
                <a:solidFill>
                  <a:srgbClr val="000000"/>
                </a:solidFill>
                <a:latin typeface="Times New Roman" panose="02020603050405020304" pitchFamily="18" charset="0"/>
              </a:rPr>
              <a:t> percentage of missing values in each column. So, our task is to eliminate all the missing values.</a:t>
            </a:r>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0C42E9-ED98-1319-1BBA-B5C769C0F5A8}"/>
              </a:ext>
            </a:extLst>
          </p:cNvPr>
          <p:cNvSpPr txBox="1"/>
          <p:nvPr/>
        </p:nvSpPr>
        <p:spPr>
          <a:xfrm>
            <a:off x="7622933" y="2642076"/>
            <a:ext cx="3932451" cy="830997"/>
          </a:xfrm>
          <a:prstGeom prst="rect">
            <a:avLst/>
          </a:prstGeom>
          <a:noFill/>
        </p:spPr>
        <p:txBody>
          <a:bodyPr wrap="square" rtlCol="0">
            <a:spAutoFit/>
          </a:bodyPr>
          <a:lstStyle/>
          <a:p>
            <a:pPr algn="l"/>
            <a:r>
              <a:rPr lang="en-US" sz="1600" b="1" i="0" u="none" strike="noStrike" baseline="0" dirty="0">
                <a:solidFill>
                  <a:srgbClr val="000000"/>
                </a:solidFill>
                <a:latin typeface="Times New Roman" panose="02020603050405020304" pitchFamily="18" charset="0"/>
                <a:cs typeface="Times New Roman" panose="02020603050405020304" pitchFamily="18" charset="0"/>
              </a:rPr>
              <a:t>Fig b) </a:t>
            </a:r>
            <a:r>
              <a:rPr lang="en-US" sz="1600" i="0" u="none" strike="noStrike" baseline="0" dirty="0">
                <a:solidFill>
                  <a:srgbClr val="000000"/>
                </a:solidFill>
                <a:latin typeface="Times New Roman" panose="02020603050405020304" pitchFamily="18" charset="0"/>
                <a:cs typeface="Times New Roman" panose="02020603050405020304" pitchFamily="18" charset="0"/>
              </a:rPr>
              <a:t>S</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how total no of records in each column. We see that the missing values lie in 5 columns. </a:t>
            </a:r>
            <a:endParaRPr lang="en-US" sz="1600" u="sng"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02891F4-2B70-320E-1999-83FB38DE6C47}"/>
              </a:ext>
            </a:extLst>
          </p:cNvPr>
          <p:cNvSpPr txBox="1"/>
          <p:nvPr/>
        </p:nvSpPr>
        <p:spPr>
          <a:xfrm>
            <a:off x="925486" y="5776877"/>
            <a:ext cx="4462199" cy="830997"/>
          </a:xfrm>
          <a:prstGeom prst="rect">
            <a:avLst/>
          </a:prstGeom>
          <a:noFill/>
        </p:spPr>
        <p:txBody>
          <a:bodyPr wrap="square" rtlCol="0">
            <a:spAutoFit/>
          </a:bodyPr>
          <a:lstStyle/>
          <a:p>
            <a:pPr algn="l"/>
            <a:r>
              <a:rPr lang="en-US" sz="1600" b="1" dirty="0">
                <a:latin typeface="Times New Roman" panose="02020603050405020304" pitchFamily="18" charset="0"/>
                <a:cs typeface="Times New Roman" panose="02020603050405020304" pitchFamily="18" charset="0"/>
              </a:rPr>
              <a:t>Fig c) </a:t>
            </a:r>
            <a:r>
              <a:rPr lang="en-US" sz="1600" b="0" i="0" u="none" strike="noStrike" baseline="0" dirty="0">
                <a:solidFill>
                  <a:srgbClr val="000000"/>
                </a:solidFill>
                <a:latin typeface="Times New Roman" panose="02020603050405020304" pitchFamily="18" charset="0"/>
              </a:rPr>
              <a:t>After removing the rows with missing values, the total number of records in 18 columns will be 1271413. </a:t>
            </a:r>
            <a:endParaRPr lang="en-US" sz="16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1896DD1-EBF1-23C3-9A72-AF374FFEC8E3}"/>
              </a:ext>
            </a:extLst>
          </p:cNvPr>
          <p:cNvSpPr txBox="1"/>
          <p:nvPr/>
        </p:nvSpPr>
        <p:spPr>
          <a:xfrm>
            <a:off x="7622933" y="5776877"/>
            <a:ext cx="3932451" cy="584775"/>
          </a:xfrm>
          <a:prstGeom prst="rect">
            <a:avLst/>
          </a:prstGeom>
          <a:noFill/>
        </p:spPr>
        <p:txBody>
          <a:bodyPr wrap="square" rtlCol="0">
            <a:spAutoFit/>
          </a:bodyPr>
          <a:lstStyle/>
          <a:p>
            <a:pPr algn="l"/>
            <a:r>
              <a:rPr lang="en-US" sz="1600" b="1" dirty="0">
                <a:latin typeface="Times New Roman" panose="02020603050405020304" pitchFamily="18" charset="0"/>
                <a:cs typeface="Times New Roman" panose="02020603050405020304" pitchFamily="18" charset="0"/>
              </a:rPr>
              <a:t>Fig d) </a:t>
            </a:r>
            <a:r>
              <a:rPr lang="en-US" sz="1600" dirty="0">
                <a:latin typeface="Times New Roman" panose="02020603050405020304" pitchFamily="18" charset="0"/>
                <a:cs typeface="Times New Roman" panose="02020603050405020304" pitchFamily="18" charset="0"/>
              </a:rPr>
              <a:t>O</a:t>
            </a:r>
            <a:r>
              <a:rPr lang="en-US" sz="1600" b="0" i="0" u="none" strike="noStrike" baseline="0" dirty="0">
                <a:solidFill>
                  <a:srgbClr val="000000"/>
                </a:solidFill>
                <a:latin typeface="Times New Roman" panose="02020603050405020304" pitchFamily="18" charset="0"/>
              </a:rPr>
              <a:t>bserve that the number of records in each column is the same.</a:t>
            </a:r>
            <a:endParaRPr lang="en-US"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3460E5A-1D76-8557-4938-35E44BA9B46C}"/>
              </a:ext>
            </a:extLst>
          </p:cNvPr>
          <p:cNvPicPr>
            <a:picLocks noChangeAspect="1"/>
          </p:cNvPicPr>
          <p:nvPr/>
        </p:nvPicPr>
        <p:blipFill>
          <a:blip r:embed="rId4"/>
          <a:stretch>
            <a:fillRect/>
          </a:stretch>
        </p:blipFill>
        <p:spPr>
          <a:xfrm>
            <a:off x="797579" y="332935"/>
            <a:ext cx="3928789" cy="2305129"/>
          </a:xfrm>
          <a:prstGeom prst="rect">
            <a:avLst/>
          </a:prstGeom>
        </p:spPr>
      </p:pic>
      <p:pic>
        <p:nvPicPr>
          <p:cNvPr id="7" name="Picture 6">
            <a:extLst>
              <a:ext uri="{FF2B5EF4-FFF2-40B4-BE49-F238E27FC236}">
                <a16:creationId xmlns:a16="http://schemas.microsoft.com/office/drawing/2014/main" id="{41D2971C-F025-FF52-D91D-38224A194D9E}"/>
              </a:ext>
            </a:extLst>
          </p:cNvPr>
          <p:cNvPicPr>
            <a:picLocks noChangeAspect="1"/>
          </p:cNvPicPr>
          <p:nvPr/>
        </p:nvPicPr>
        <p:blipFill>
          <a:blip r:embed="rId5"/>
          <a:stretch>
            <a:fillRect/>
          </a:stretch>
        </p:blipFill>
        <p:spPr>
          <a:xfrm>
            <a:off x="7622933" y="332935"/>
            <a:ext cx="3804544" cy="2305130"/>
          </a:xfrm>
          <a:prstGeom prst="rect">
            <a:avLst/>
          </a:prstGeom>
        </p:spPr>
      </p:pic>
      <p:pic>
        <p:nvPicPr>
          <p:cNvPr id="10" name="Picture 9">
            <a:extLst>
              <a:ext uri="{FF2B5EF4-FFF2-40B4-BE49-F238E27FC236}">
                <a16:creationId xmlns:a16="http://schemas.microsoft.com/office/drawing/2014/main" id="{BA544B6C-A2F8-5606-4FEF-5B448D06DCF7}"/>
              </a:ext>
            </a:extLst>
          </p:cNvPr>
          <p:cNvPicPr>
            <a:picLocks noChangeAspect="1"/>
          </p:cNvPicPr>
          <p:nvPr/>
        </p:nvPicPr>
        <p:blipFill>
          <a:blip r:embed="rId6"/>
          <a:stretch>
            <a:fillRect/>
          </a:stretch>
        </p:blipFill>
        <p:spPr>
          <a:xfrm>
            <a:off x="797578" y="3696819"/>
            <a:ext cx="3928789" cy="1856312"/>
          </a:xfrm>
          <a:prstGeom prst="rect">
            <a:avLst/>
          </a:prstGeom>
        </p:spPr>
      </p:pic>
      <p:pic>
        <p:nvPicPr>
          <p:cNvPr id="19" name="Picture 18">
            <a:extLst>
              <a:ext uri="{FF2B5EF4-FFF2-40B4-BE49-F238E27FC236}">
                <a16:creationId xmlns:a16="http://schemas.microsoft.com/office/drawing/2014/main" id="{25F51312-EE3E-5A06-BECE-FA5FFDBAA466}"/>
              </a:ext>
            </a:extLst>
          </p:cNvPr>
          <p:cNvPicPr>
            <a:picLocks noChangeAspect="1"/>
          </p:cNvPicPr>
          <p:nvPr/>
        </p:nvPicPr>
        <p:blipFill>
          <a:blip r:embed="rId7"/>
          <a:stretch>
            <a:fillRect/>
          </a:stretch>
        </p:blipFill>
        <p:spPr>
          <a:xfrm>
            <a:off x="7622933" y="3696820"/>
            <a:ext cx="3804544" cy="1856312"/>
          </a:xfrm>
          <a:prstGeom prst="rect">
            <a:avLst/>
          </a:prstGeom>
        </p:spPr>
      </p:pic>
      <p:pic>
        <p:nvPicPr>
          <p:cNvPr id="8" name="Audio 7">
            <a:hlinkClick r:id="" action="ppaction://media"/>
            <a:extLst>
              <a:ext uri="{FF2B5EF4-FFF2-40B4-BE49-F238E27FC236}">
                <a16:creationId xmlns:a16="http://schemas.microsoft.com/office/drawing/2014/main" id="{6679C089-BC86-ABBF-FFD0-6C3208FBE2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0679542"/>
      </p:ext>
    </p:extLst>
  </p:cSld>
  <p:clrMapOvr>
    <a:masterClrMapping/>
  </p:clrMapOvr>
  <mc:AlternateContent xmlns:mc="http://schemas.openxmlformats.org/markup-compatibility/2006">
    <mc:Choice xmlns:p14="http://schemas.microsoft.com/office/powerpoint/2010/main" Requires="p14">
      <p:transition spd="slow" p14:dur="2000" advTm="34863"/>
    </mc:Choice>
    <mc:Fallback>
      <p:transition spd="slow" advTm="3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EDDB22-EBB0-6932-B93C-F3802BD43C21}"/>
              </a:ext>
            </a:extLst>
          </p:cNvPr>
          <p:cNvSpPr txBox="1"/>
          <p:nvPr/>
        </p:nvSpPr>
        <p:spPr>
          <a:xfrm>
            <a:off x="739369" y="5038764"/>
            <a:ext cx="4685956" cy="830997"/>
          </a:xfrm>
          <a:prstGeom prst="rect">
            <a:avLst/>
          </a:prstGeom>
          <a:noFill/>
        </p:spPr>
        <p:txBody>
          <a:bodyPr wrap="square" rtlCol="0">
            <a:spAutoFit/>
          </a:bodyPr>
          <a:lstStyle/>
          <a:p>
            <a:pPr algn="l"/>
            <a:r>
              <a:rPr lang="en-US" sz="1600" b="1" dirty="0">
                <a:latin typeface="Times New Roman" panose="02020603050405020304" pitchFamily="18" charset="0"/>
                <a:cs typeface="Times New Roman" panose="02020603050405020304" pitchFamily="18" charset="0"/>
              </a:rPr>
              <a:t>Fig e) </a:t>
            </a:r>
            <a:r>
              <a:rPr lang="en-US" sz="1600" b="0" i="0" u="none" strike="noStrike" baseline="0" dirty="0">
                <a:solidFill>
                  <a:srgbClr val="000000"/>
                </a:solidFill>
                <a:latin typeface="Times New Roman" panose="02020603050405020304" pitchFamily="18" charset="0"/>
              </a:rPr>
              <a:t>Understanding the quality of data and its statistical features, with the help of data frame describe function.</a:t>
            </a:r>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B0C42E9-ED98-1319-1BBA-B5C769C0F5A8}"/>
              </a:ext>
            </a:extLst>
          </p:cNvPr>
          <p:cNvSpPr txBox="1"/>
          <p:nvPr/>
        </p:nvSpPr>
        <p:spPr>
          <a:xfrm>
            <a:off x="6217920" y="5038764"/>
            <a:ext cx="5071509" cy="1077218"/>
          </a:xfrm>
          <a:prstGeom prst="rect">
            <a:avLst/>
          </a:prstGeom>
          <a:noFill/>
        </p:spPr>
        <p:txBody>
          <a:bodyPr wrap="square" rtlCol="0">
            <a:spAutoFit/>
          </a:bodyPr>
          <a:lstStyle/>
          <a:p>
            <a:pPr algn="l"/>
            <a:r>
              <a:rPr lang="en-US" sz="1600" b="1" i="0" u="none" strike="noStrike" baseline="0" dirty="0">
                <a:solidFill>
                  <a:srgbClr val="000000"/>
                </a:solidFill>
                <a:latin typeface="Times New Roman" panose="02020603050405020304" pitchFamily="18" charset="0"/>
                <a:cs typeface="Times New Roman" panose="02020603050405020304" pitchFamily="18" charset="0"/>
              </a:rPr>
              <a:t>Fig f) </a:t>
            </a:r>
            <a:r>
              <a:rPr lang="en-US" sz="1600" b="0" i="0" u="none" strike="noStrike" baseline="0" dirty="0">
                <a:solidFill>
                  <a:srgbClr val="000000"/>
                </a:solidFill>
                <a:latin typeface="Times New Roman" panose="02020603050405020304" pitchFamily="18" charset="0"/>
              </a:rPr>
              <a:t>The data does not appear to be related in any way. Data with a high degree of correlation must be examined since the two associated properties can reduce the model's performance efficiency. </a:t>
            </a:r>
            <a:endParaRPr lang="en-US" sz="1600" u="sng"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72434A7-8851-335D-27DD-8130C3DE72D5}"/>
              </a:ext>
            </a:extLst>
          </p:cNvPr>
          <p:cNvPicPr>
            <a:picLocks noChangeAspect="1"/>
          </p:cNvPicPr>
          <p:nvPr/>
        </p:nvPicPr>
        <p:blipFill>
          <a:blip r:embed="rId4"/>
          <a:stretch>
            <a:fillRect/>
          </a:stretch>
        </p:blipFill>
        <p:spPr>
          <a:xfrm>
            <a:off x="241949" y="1323774"/>
            <a:ext cx="5680796" cy="2771772"/>
          </a:xfrm>
          <a:prstGeom prst="rect">
            <a:avLst/>
          </a:prstGeom>
        </p:spPr>
      </p:pic>
      <p:pic>
        <p:nvPicPr>
          <p:cNvPr id="4" name="Picture 3">
            <a:extLst>
              <a:ext uri="{FF2B5EF4-FFF2-40B4-BE49-F238E27FC236}">
                <a16:creationId xmlns:a16="http://schemas.microsoft.com/office/drawing/2014/main" id="{F3FD6F32-58AA-0390-526B-C54DC6CB2A61}"/>
              </a:ext>
            </a:extLst>
          </p:cNvPr>
          <p:cNvPicPr>
            <a:picLocks noChangeAspect="1"/>
          </p:cNvPicPr>
          <p:nvPr/>
        </p:nvPicPr>
        <p:blipFill rotWithShape="1">
          <a:blip r:embed="rId5"/>
          <a:srcRect r="40850"/>
          <a:stretch/>
        </p:blipFill>
        <p:spPr>
          <a:xfrm>
            <a:off x="6096000" y="654824"/>
            <a:ext cx="5193429" cy="4167434"/>
          </a:xfrm>
          <a:prstGeom prst="rect">
            <a:avLst/>
          </a:prstGeom>
        </p:spPr>
      </p:pic>
      <p:pic>
        <p:nvPicPr>
          <p:cNvPr id="7" name="Audio 6">
            <a:hlinkClick r:id="" action="ppaction://media"/>
            <a:extLst>
              <a:ext uri="{FF2B5EF4-FFF2-40B4-BE49-F238E27FC236}">
                <a16:creationId xmlns:a16="http://schemas.microsoft.com/office/drawing/2014/main" id="{5D40819B-E492-14B0-C4F2-37620CAE6B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34291662"/>
      </p:ext>
    </p:extLst>
  </p:cSld>
  <p:clrMapOvr>
    <a:masterClrMapping/>
  </p:clrMapOvr>
  <mc:AlternateContent xmlns:mc="http://schemas.openxmlformats.org/markup-compatibility/2006">
    <mc:Choice xmlns:p14="http://schemas.microsoft.com/office/powerpoint/2010/main" Requires="p14">
      <p:transition spd="slow" p14:dur="2000" advTm="10668"/>
    </mc:Choice>
    <mc:Fallback>
      <p:transition spd="slow" advTm="1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300</TotalTime>
  <Words>1959</Words>
  <Application>Microsoft Office PowerPoint</Application>
  <PresentationFormat>Widescreen</PresentationFormat>
  <Paragraphs>131</Paragraphs>
  <Slides>22</Slides>
  <Notes>0</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Lucida Fax</vt:lpstr>
      <vt:lpstr>Symbol</vt:lpstr>
      <vt:lpstr>Times New Roman</vt:lpstr>
      <vt:lpstr>Office Theme</vt:lpstr>
      <vt:lpstr>  New York City Taxi and Limousine Commission (TLC) Trip Record Data  By  Sanket Revadigar Srushti Khot Sharat Sindoor Sudarshan Ramesh Nidhi Gowri Srinath </vt:lpstr>
      <vt:lpstr>Introduction</vt:lpstr>
      <vt:lpstr>Business Problem/ Opportunity</vt:lpstr>
      <vt:lpstr>Research Objectives</vt:lpstr>
      <vt:lpstr>Data Understanding</vt:lpstr>
      <vt:lpstr>PowerPoint Presentation</vt:lpstr>
      <vt:lpstr>Data Preparation</vt:lpstr>
      <vt:lpstr>PowerPoint Presentation</vt:lpstr>
      <vt:lpstr>PowerPoint Presentation</vt:lpstr>
      <vt:lpstr>Analytics, Machine Learning</vt:lpstr>
      <vt:lpstr>Evaluation and Optimization</vt:lpstr>
      <vt:lpstr>Results</vt:lpstr>
      <vt:lpstr>Future Work</vt:lpstr>
      <vt:lpstr>Comments</vt:lpstr>
      <vt:lpstr>What was unique about the data?</vt:lpstr>
      <vt:lpstr>Did you have to deal with imbalance?  What data cleaning did you do?</vt:lpstr>
      <vt:lpstr>Did you create any new additional features / variables?</vt:lpstr>
      <vt:lpstr>What was the process you used for evaluation? </vt:lpstr>
      <vt:lpstr>What were the problems you faced?  How did you solve them?</vt:lpstr>
      <vt:lpstr>What future work would you like to do?</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Sudarshan Ramesh</dc:creator>
  <cp:lastModifiedBy>Sudarshan Ramesh</cp:lastModifiedBy>
  <cp:revision>146</cp:revision>
  <dcterms:created xsi:type="dcterms:W3CDTF">2022-05-04T16:23:24Z</dcterms:created>
  <dcterms:modified xsi:type="dcterms:W3CDTF">2022-05-05T19:01:14Z</dcterms:modified>
</cp:coreProperties>
</file>